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7" r:id="rId19"/>
    <p:sldId id="272" r:id="rId20"/>
    <p:sldId id="273" r:id="rId21"/>
    <p:sldId id="274" r:id="rId22"/>
    <p:sldId id="275" r:id="rId23"/>
  </p:sldIdLst>
  <p:sldSz cx="18288000" cy="10287000"/>
  <p:notesSz cx="6858000" cy="9144000"/>
  <p:embeddedFontLst>
    <p:embeddedFont>
      <p:font typeface="Arial Bold" panose="020B0604020202020204" charset="0"/>
      <p:regular r:id="rId24"/>
    </p:embeddedFont>
    <p:embeddedFont>
      <p:font typeface="Arial Italics" panose="020B0604020202020204" charset="0"/>
      <p:regular r:id="rId25"/>
    </p:embeddedFont>
    <p:embeddedFont>
      <p:font typeface="Baloo" panose="020B0604020202020204" charset="-93"/>
      <p:regular r:id="rId26"/>
    </p:embeddedFont>
    <p:embeddedFont>
      <p:font typeface="DM Sans" pitchFamily="2" charset="0"/>
      <p:regular r:id="rId27"/>
    </p:embeddedFont>
    <p:embeddedFont>
      <p:font typeface="DM Sans Bold" panose="020B0604020202020204" charset="0"/>
      <p:regular r:id="rId28"/>
    </p:embeddedFont>
    <p:embeddedFont>
      <p:font typeface="DM Sans Italics" panose="020B0604020202020204" charset="0"/>
      <p:regular r:id="rId29"/>
    </p:embeddedFont>
    <p:embeddedFont>
      <p:font typeface="Montserrat Classic Bold" panose="020B0604020202020204" charset="0"/>
      <p:regular r:id="rId30"/>
    </p:embeddedFont>
    <p:embeddedFont>
      <p:font typeface="Open Sans Bold" panose="020B0604020202020204" charset="0"/>
      <p:regular r:id="rId31"/>
    </p:embeddedFont>
    <p:embeddedFont>
      <p:font typeface="Open Sauce Bold" panose="020B0604020202020204" charset="0"/>
      <p:regular r:id="rId32"/>
    </p:embeddedFont>
    <p:embeddedFont>
      <p:font typeface="Oswald Bold" panose="020B0604020202020204" charset="-9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014"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2.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13.png"/><Relationship Id="rId10" Type="http://schemas.openxmlformats.org/officeDocument/2006/relationships/image" Target="../media/image50.png"/><Relationship Id="rId4" Type="http://schemas.openxmlformats.org/officeDocument/2006/relationships/image" Target="../media/image45.svg"/><Relationship Id="rId9"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10"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vi-VN"/>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4853680"/>
            <a:ext cx="9815307" cy="2063100"/>
          </a:xfrm>
          <a:prstGeom prst="rect">
            <a:avLst/>
          </a:prstGeom>
        </p:spPr>
        <p:txBody>
          <a:bodyPr lIns="0" tIns="0" rIns="0" bIns="0" rtlCol="0" anchor="t">
            <a:spAutoFit/>
          </a:bodyPr>
          <a:lstStyle/>
          <a:p>
            <a:pPr algn="ctr">
              <a:lnSpc>
                <a:spcPts val="8280"/>
              </a:lnSpc>
            </a:pPr>
            <a:r>
              <a:rPr lang="en-US" sz="6000" spc="588">
                <a:solidFill>
                  <a:srgbClr val="231F20"/>
                </a:solidFill>
                <a:latin typeface="Baloo"/>
                <a:ea typeface="Baloo"/>
                <a:cs typeface="Baloo"/>
                <a:sym typeface="Baloo"/>
              </a:rPr>
              <a:t>PHÁT TRIỂN MÃ ĐỘC RANSOMWARE</a:t>
            </a:r>
          </a:p>
        </p:txBody>
      </p:sp>
      <p:sp>
        <p:nvSpPr>
          <p:cNvPr id="9" name="TextBox 9"/>
          <p:cNvSpPr txBox="1"/>
          <p:nvPr/>
        </p:nvSpPr>
        <p:spPr>
          <a:xfrm>
            <a:off x="4236347" y="3624808"/>
            <a:ext cx="9815307" cy="1181601"/>
          </a:xfrm>
          <a:prstGeom prst="rect">
            <a:avLst/>
          </a:prstGeom>
        </p:spPr>
        <p:txBody>
          <a:bodyPr lIns="0" tIns="0" rIns="0" bIns="0" rtlCol="0" anchor="t">
            <a:spAutoFit/>
          </a:bodyPr>
          <a:lstStyle/>
          <a:p>
            <a:pPr algn="ctr">
              <a:lnSpc>
                <a:spcPts val="9748"/>
              </a:lnSpc>
            </a:pPr>
            <a:r>
              <a:rPr lang="en-US" sz="7063" spc="692">
                <a:solidFill>
                  <a:srgbClr val="9976FF"/>
                </a:solidFill>
                <a:latin typeface="Baloo"/>
                <a:ea typeface="Baloo"/>
                <a:cs typeface="Baloo"/>
                <a:sym typeface="Baloo"/>
              </a:rPr>
              <a:t>PHÂN TÍCH MÃ ĐỘC</a:t>
            </a:r>
          </a:p>
        </p:txBody>
      </p:sp>
      <p:sp>
        <p:nvSpPr>
          <p:cNvPr id="10" name="TextBox 10"/>
          <p:cNvSpPr txBox="1"/>
          <p:nvPr/>
        </p:nvSpPr>
        <p:spPr>
          <a:xfrm>
            <a:off x="2719596" y="7706389"/>
            <a:ext cx="12848809" cy="441638"/>
          </a:xfrm>
          <a:prstGeom prst="rect">
            <a:avLst/>
          </a:prstGeom>
        </p:spPr>
        <p:txBody>
          <a:bodyPr lIns="0" tIns="0" rIns="0" bIns="0" rtlCol="0" anchor="t">
            <a:spAutoFit/>
          </a:bodyPr>
          <a:lstStyle/>
          <a:p>
            <a:pPr algn="ctr">
              <a:lnSpc>
                <a:spcPts val="3661"/>
              </a:lnSpc>
            </a:pPr>
            <a:r>
              <a:rPr lang="en-US" sz="2653" b="1" spc="140">
                <a:solidFill>
                  <a:srgbClr val="231F20"/>
                </a:solidFill>
                <a:latin typeface="Montserrat Classic Bold"/>
                <a:ea typeface="Montserrat Classic Bold"/>
                <a:cs typeface="Montserrat Classic Bold"/>
                <a:sym typeface="Montserrat Classic Bold"/>
              </a:rPr>
              <a:t>GVHD: TỐNG THANH VĂN</a:t>
            </a:r>
          </a:p>
        </p:txBody>
      </p:sp>
      <p:sp>
        <p:nvSpPr>
          <p:cNvPr id="11" name="Freeform 11"/>
          <p:cNvSpPr/>
          <p:nvPr/>
        </p:nvSpPr>
        <p:spPr>
          <a:xfrm>
            <a:off x="9636208" y="0"/>
            <a:ext cx="8651792" cy="1532603"/>
          </a:xfrm>
          <a:custGeom>
            <a:avLst/>
            <a:gdLst/>
            <a:ahLst/>
            <a:cxnLst/>
            <a:rect l="l" t="t" r="r" b="b"/>
            <a:pathLst>
              <a:path w="8651792" h="1532603">
                <a:moveTo>
                  <a:pt x="0" y="0"/>
                </a:moveTo>
                <a:lnTo>
                  <a:pt x="8651792" y="0"/>
                </a:lnTo>
                <a:lnTo>
                  <a:pt x="8651792" y="1532603"/>
                </a:lnTo>
                <a:lnTo>
                  <a:pt x="0" y="1532603"/>
                </a:lnTo>
                <a:lnTo>
                  <a:pt x="0" y="0"/>
                </a:lnTo>
                <a:close/>
              </a:path>
            </a:pathLst>
          </a:custGeom>
          <a:blipFill>
            <a:blip r:embed="rId5"/>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7709" y="-1143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a:off x="2779206" y="2222116"/>
            <a:ext cx="2028386" cy="3081802"/>
          </a:xfrm>
          <a:custGeom>
            <a:avLst/>
            <a:gdLst/>
            <a:ahLst/>
            <a:cxnLst/>
            <a:rect l="l" t="t" r="r" b="b"/>
            <a:pathLst>
              <a:path w="2028386" h="3081802">
                <a:moveTo>
                  <a:pt x="0" y="0"/>
                </a:moveTo>
                <a:lnTo>
                  <a:pt x="2028386" y="0"/>
                </a:lnTo>
                <a:lnTo>
                  <a:pt x="2028386" y="3081802"/>
                </a:lnTo>
                <a:lnTo>
                  <a:pt x="0" y="3081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rot="2035253">
            <a:off x="16611271" y="5305301"/>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AutoShape 5"/>
          <p:cNvSpPr/>
          <p:nvPr/>
        </p:nvSpPr>
        <p:spPr>
          <a:xfrm>
            <a:off x="1589541" y="5791268"/>
            <a:ext cx="15108918" cy="0"/>
          </a:xfrm>
          <a:prstGeom prst="line">
            <a:avLst/>
          </a:prstGeom>
          <a:ln w="38100" cap="flat">
            <a:solidFill>
              <a:srgbClr val="000000"/>
            </a:solidFill>
            <a:prstDash val="solid"/>
            <a:headEnd type="none" w="sm" len="sm"/>
            <a:tailEnd type="none" w="sm" len="sm"/>
          </a:ln>
        </p:spPr>
        <p:txBody>
          <a:bodyPr/>
          <a:lstStyle/>
          <a:p>
            <a:endParaRPr lang="vi-VN"/>
          </a:p>
        </p:txBody>
      </p:sp>
      <p:grpSp>
        <p:nvGrpSpPr>
          <p:cNvPr id="6" name="Group 6"/>
          <p:cNvGrpSpPr/>
          <p:nvPr/>
        </p:nvGrpSpPr>
        <p:grpSpPr>
          <a:xfrm>
            <a:off x="3542437" y="5542043"/>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vi-VN"/>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779206" y="3116916"/>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01</a:t>
            </a:r>
          </a:p>
        </p:txBody>
      </p:sp>
      <p:sp>
        <p:nvSpPr>
          <p:cNvPr id="10" name="TextBox 10"/>
          <p:cNvSpPr txBox="1"/>
          <p:nvPr/>
        </p:nvSpPr>
        <p:spPr>
          <a:xfrm>
            <a:off x="2059451" y="6243014"/>
            <a:ext cx="3467055" cy="484874"/>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XÂM NHẬP</a:t>
            </a:r>
          </a:p>
        </p:txBody>
      </p:sp>
      <p:sp>
        <p:nvSpPr>
          <p:cNvPr id="11" name="Freeform 11"/>
          <p:cNvSpPr/>
          <p:nvPr/>
        </p:nvSpPr>
        <p:spPr>
          <a:xfrm>
            <a:off x="6268951" y="2222116"/>
            <a:ext cx="2028386" cy="3081802"/>
          </a:xfrm>
          <a:custGeom>
            <a:avLst/>
            <a:gdLst/>
            <a:ahLst/>
            <a:cxnLst/>
            <a:rect l="l" t="t" r="r" b="b"/>
            <a:pathLst>
              <a:path w="2028386" h="3081802">
                <a:moveTo>
                  <a:pt x="0" y="0"/>
                </a:moveTo>
                <a:lnTo>
                  <a:pt x="2028386" y="0"/>
                </a:lnTo>
                <a:lnTo>
                  <a:pt x="2028386" y="3081802"/>
                </a:lnTo>
                <a:lnTo>
                  <a:pt x="0" y="3081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2" name="Group 12"/>
          <p:cNvGrpSpPr/>
          <p:nvPr/>
        </p:nvGrpSpPr>
        <p:grpSpPr>
          <a:xfrm>
            <a:off x="7030737" y="5542043"/>
            <a:ext cx="501082" cy="5010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vi-VN"/>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6267505" y="3116916"/>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02</a:t>
            </a:r>
          </a:p>
        </p:txBody>
      </p:sp>
      <p:sp>
        <p:nvSpPr>
          <p:cNvPr id="16" name="Freeform 16"/>
          <p:cNvSpPr/>
          <p:nvPr/>
        </p:nvSpPr>
        <p:spPr>
          <a:xfrm>
            <a:off x="9760955" y="2222116"/>
            <a:ext cx="2028386" cy="3081802"/>
          </a:xfrm>
          <a:custGeom>
            <a:avLst/>
            <a:gdLst/>
            <a:ahLst/>
            <a:cxnLst/>
            <a:rect l="l" t="t" r="r" b="b"/>
            <a:pathLst>
              <a:path w="2028386" h="3081802">
                <a:moveTo>
                  <a:pt x="0" y="0"/>
                </a:moveTo>
                <a:lnTo>
                  <a:pt x="2028386" y="0"/>
                </a:lnTo>
                <a:lnTo>
                  <a:pt x="2028386" y="3081802"/>
                </a:lnTo>
                <a:lnTo>
                  <a:pt x="0" y="3081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7" name="Group 17"/>
          <p:cNvGrpSpPr/>
          <p:nvPr/>
        </p:nvGrpSpPr>
        <p:grpSpPr>
          <a:xfrm>
            <a:off x="10521294" y="5542043"/>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vi-VN"/>
            </a:p>
          </p:txBody>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9758062" y="3116916"/>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1" name="Freeform 21"/>
          <p:cNvSpPr/>
          <p:nvPr/>
        </p:nvSpPr>
        <p:spPr>
          <a:xfrm>
            <a:off x="13252959" y="2222116"/>
            <a:ext cx="2028386" cy="3081802"/>
          </a:xfrm>
          <a:custGeom>
            <a:avLst/>
            <a:gdLst/>
            <a:ahLst/>
            <a:cxnLst/>
            <a:rect l="l" t="t" r="r" b="b"/>
            <a:pathLst>
              <a:path w="2028386" h="3081802">
                <a:moveTo>
                  <a:pt x="0" y="0"/>
                </a:moveTo>
                <a:lnTo>
                  <a:pt x="2028386" y="0"/>
                </a:lnTo>
                <a:lnTo>
                  <a:pt x="2028386" y="3081802"/>
                </a:lnTo>
                <a:lnTo>
                  <a:pt x="0" y="3081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22" name="Group 22"/>
          <p:cNvGrpSpPr/>
          <p:nvPr/>
        </p:nvGrpSpPr>
        <p:grpSpPr>
          <a:xfrm>
            <a:off x="14011851" y="5542043"/>
            <a:ext cx="501082" cy="50108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vi-VN"/>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13248619" y="3116916"/>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04</a:t>
            </a:r>
          </a:p>
        </p:txBody>
      </p:sp>
      <p:sp>
        <p:nvSpPr>
          <p:cNvPr id="26" name="TextBox 26"/>
          <p:cNvSpPr txBox="1"/>
          <p:nvPr/>
        </p:nvSpPr>
        <p:spPr>
          <a:xfrm>
            <a:off x="5889722" y="6243014"/>
            <a:ext cx="2709833" cy="484874"/>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MÃ HÓA</a:t>
            </a:r>
          </a:p>
        </p:txBody>
      </p:sp>
      <p:sp>
        <p:nvSpPr>
          <p:cNvPr id="27" name="TextBox 27"/>
          <p:cNvSpPr txBox="1"/>
          <p:nvPr/>
        </p:nvSpPr>
        <p:spPr>
          <a:xfrm>
            <a:off x="9380279" y="6243014"/>
            <a:ext cx="2709833" cy="484874"/>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TỐNG TIỀN</a:t>
            </a:r>
          </a:p>
        </p:txBody>
      </p:sp>
      <p:sp>
        <p:nvSpPr>
          <p:cNvPr id="28" name="TextBox 28"/>
          <p:cNvSpPr txBox="1"/>
          <p:nvPr/>
        </p:nvSpPr>
        <p:spPr>
          <a:xfrm>
            <a:off x="2190716" y="6791283"/>
            <a:ext cx="3204526" cy="1977248"/>
          </a:xfrm>
          <a:prstGeom prst="rect">
            <a:avLst/>
          </a:prstGeom>
        </p:spPr>
        <p:txBody>
          <a:bodyPr lIns="0" tIns="0" rIns="0" bIns="0" rtlCol="0" anchor="t">
            <a:spAutoFit/>
          </a:bodyPr>
          <a:lstStyle/>
          <a:p>
            <a:pPr algn="ctr">
              <a:lnSpc>
                <a:spcPts val="3097"/>
              </a:lnSpc>
            </a:pPr>
            <a:r>
              <a:rPr lang="en-US" sz="2244" spc="219">
                <a:solidFill>
                  <a:srgbClr val="231F20"/>
                </a:solidFill>
                <a:latin typeface="Arial"/>
                <a:ea typeface="Arial"/>
                <a:cs typeface="Arial"/>
                <a:sym typeface="Arial"/>
              </a:rPr>
              <a:t>Ransomware xâm nhập hệ thống qua email lừa đảo, lỗ hổng bảo mật, hoặc phần mềm độc hại.</a:t>
            </a:r>
          </a:p>
        </p:txBody>
      </p:sp>
      <p:sp>
        <p:nvSpPr>
          <p:cNvPr id="29" name="TextBox 29"/>
          <p:cNvSpPr txBox="1"/>
          <p:nvPr/>
        </p:nvSpPr>
        <p:spPr>
          <a:xfrm>
            <a:off x="5679015" y="6791283"/>
            <a:ext cx="3204526" cy="2758189"/>
          </a:xfrm>
          <a:prstGeom prst="rect">
            <a:avLst/>
          </a:prstGeom>
        </p:spPr>
        <p:txBody>
          <a:bodyPr lIns="0" tIns="0" rIns="0" bIns="0" rtlCol="0" anchor="t">
            <a:spAutoFit/>
          </a:bodyPr>
          <a:lstStyle/>
          <a:p>
            <a:pPr algn="ctr">
              <a:lnSpc>
                <a:spcPts val="3097"/>
              </a:lnSpc>
            </a:pPr>
            <a:r>
              <a:rPr lang="en-US" sz="2244" spc="219">
                <a:solidFill>
                  <a:srgbClr val="231F20"/>
                </a:solidFill>
                <a:latin typeface="Arial"/>
                <a:ea typeface="Arial"/>
                <a:cs typeface="Arial"/>
                <a:sym typeface="Arial"/>
              </a:rPr>
              <a:t>Sau khi xâm nhập, ransomware sẽ mã hóa dữ liệu của người dùng, khiến họ không thể truy cập dữ liệu của mình.</a:t>
            </a:r>
          </a:p>
        </p:txBody>
      </p:sp>
      <p:sp>
        <p:nvSpPr>
          <p:cNvPr id="30" name="TextBox 30"/>
          <p:cNvSpPr txBox="1"/>
          <p:nvPr/>
        </p:nvSpPr>
        <p:spPr>
          <a:xfrm>
            <a:off x="9169572" y="6791283"/>
            <a:ext cx="3204526" cy="3148660"/>
          </a:xfrm>
          <a:prstGeom prst="rect">
            <a:avLst/>
          </a:prstGeom>
        </p:spPr>
        <p:txBody>
          <a:bodyPr lIns="0" tIns="0" rIns="0" bIns="0" rtlCol="0" anchor="t">
            <a:spAutoFit/>
          </a:bodyPr>
          <a:lstStyle/>
          <a:p>
            <a:pPr algn="ctr">
              <a:lnSpc>
                <a:spcPts val="3097"/>
              </a:lnSpc>
            </a:pPr>
            <a:r>
              <a:rPr lang="en-US" sz="2244" spc="219">
                <a:solidFill>
                  <a:srgbClr val="231F20"/>
                </a:solidFill>
                <a:latin typeface="Arial"/>
                <a:ea typeface="Arial"/>
                <a:cs typeface="Arial"/>
                <a:sym typeface="Arial"/>
              </a:rPr>
              <a:t>Ransomware sẽ hiển thị thông báo yêu cầu tiền chuộc để giải mã dữ liệu, thường yêu cầu người dùng thanh toán bằng tiền mã hóa.</a:t>
            </a:r>
          </a:p>
        </p:txBody>
      </p:sp>
      <p:sp>
        <p:nvSpPr>
          <p:cNvPr id="31" name="TextBox 31"/>
          <p:cNvSpPr txBox="1"/>
          <p:nvPr/>
        </p:nvSpPr>
        <p:spPr>
          <a:xfrm>
            <a:off x="12664889" y="6791283"/>
            <a:ext cx="3204526" cy="3539131"/>
          </a:xfrm>
          <a:prstGeom prst="rect">
            <a:avLst/>
          </a:prstGeom>
        </p:spPr>
        <p:txBody>
          <a:bodyPr lIns="0" tIns="0" rIns="0" bIns="0" rtlCol="0" anchor="t">
            <a:spAutoFit/>
          </a:bodyPr>
          <a:lstStyle/>
          <a:p>
            <a:pPr algn="ctr">
              <a:lnSpc>
                <a:spcPts val="3097"/>
              </a:lnSpc>
            </a:pPr>
            <a:r>
              <a:rPr lang="en-US" sz="2244" spc="219">
                <a:solidFill>
                  <a:srgbClr val="231F20"/>
                </a:solidFill>
                <a:latin typeface="Arial"/>
                <a:ea typeface="Arial"/>
                <a:cs typeface="Arial"/>
                <a:sym typeface="Arial"/>
              </a:rPr>
              <a:t>Sau khi thanh toán, ransomware sẽ cung cấp công cụ giải mã để khôi phục dữ liệu, tuy nhiên, không có bảo đảm rằng dữ liệu sẽ được giải mã thành công.</a:t>
            </a:r>
          </a:p>
        </p:txBody>
      </p:sp>
      <p:sp>
        <p:nvSpPr>
          <p:cNvPr id="32" name="TextBox 32"/>
          <p:cNvSpPr txBox="1"/>
          <p:nvPr/>
        </p:nvSpPr>
        <p:spPr>
          <a:xfrm>
            <a:off x="12870836" y="6244427"/>
            <a:ext cx="2709833" cy="484874"/>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GIẢI MÃ</a:t>
            </a:r>
          </a:p>
        </p:txBody>
      </p:sp>
      <p:sp>
        <p:nvSpPr>
          <p:cNvPr id="33" name="Freeform 33"/>
          <p:cNvSpPr/>
          <p:nvPr/>
        </p:nvSpPr>
        <p:spPr>
          <a:xfrm rot="-10799999">
            <a:off x="-3034421" y="-6174111"/>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34" name="TextBox 34"/>
          <p:cNvSpPr txBox="1"/>
          <p:nvPr/>
        </p:nvSpPr>
        <p:spPr>
          <a:xfrm>
            <a:off x="4441655" y="159002"/>
            <a:ext cx="13161442" cy="2063115"/>
          </a:xfrm>
          <a:prstGeom prst="rect">
            <a:avLst/>
          </a:prstGeom>
        </p:spPr>
        <p:txBody>
          <a:bodyPr lIns="0" tIns="0" rIns="0" bIns="0" rtlCol="0" anchor="t">
            <a:spAutoFit/>
          </a:bodyPr>
          <a:lstStyle/>
          <a:p>
            <a:pPr algn="ctr">
              <a:lnSpc>
                <a:spcPts val="8280"/>
              </a:lnSpc>
            </a:pPr>
            <a:r>
              <a:rPr lang="en-US" sz="6000" spc="588" dirty="0">
                <a:solidFill>
                  <a:srgbClr val="231F20"/>
                </a:solidFill>
                <a:latin typeface="Baloo"/>
                <a:ea typeface="Baloo"/>
                <a:cs typeface="Baloo"/>
                <a:sym typeface="Baloo"/>
              </a:rPr>
              <a:t>2.6 CÁC GIAI ĐOẠN HOẠT ĐỘNG CỦA RANSOMWARE</a:t>
            </a:r>
          </a:p>
        </p:txBody>
      </p:sp>
      <p:sp>
        <p:nvSpPr>
          <p:cNvPr id="35" name="TextBox 35"/>
          <p:cNvSpPr txBox="1"/>
          <p:nvPr/>
        </p:nvSpPr>
        <p:spPr>
          <a:xfrm>
            <a:off x="17179816" y="8924172"/>
            <a:ext cx="406436"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2035253">
            <a:off x="16611271" y="5305301"/>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2634708" y="0"/>
            <a:ext cx="6492983" cy="9047997"/>
          </a:xfrm>
          <a:custGeom>
            <a:avLst/>
            <a:gdLst/>
            <a:ahLst/>
            <a:cxnLst/>
            <a:rect l="l" t="t" r="r" b="b"/>
            <a:pathLst>
              <a:path w="6492983" h="9047997">
                <a:moveTo>
                  <a:pt x="0" y="0"/>
                </a:moveTo>
                <a:lnTo>
                  <a:pt x="6492983" y="0"/>
                </a:lnTo>
                <a:lnTo>
                  <a:pt x="6492983" y="9047997"/>
                </a:lnTo>
                <a:lnTo>
                  <a:pt x="0" y="9047997"/>
                </a:lnTo>
                <a:lnTo>
                  <a:pt x="0" y="0"/>
                </a:lnTo>
                <a:close/>
              </a:path>
            </a:pathLst>
          </a:custGeom>
          <a:blipFill>
            <a:blip r:embed="rId5"/>
            <a:stretch>
              <a:fillRect l="-26998" r="-13659"/>
            </a:stretch>
          </a:blipFill>
        </p:spPr>
        <p:txBody>
          <a:bodyPr/>
          <a:lstStyle/>
          <a:p>
            <a:endParaRPr lang="vi-VN"/>
          </a:p>
        </p:txBody>
      </p:sp>
      <p:grpSp>
        <p:nvGrpSpPr>
          <p:cNvPr id="5" name="Group 5"/>
          <p:cNvGrpSpPr/>
          <p:nvPr/>
        </p:nvGrpSpPr>
        <p:grpSpPr>
          <a:xfrm>
            <a:off x="1028700" y="3140027"/>
            <a:ext cx="4995042" cy="5189471"/>
            <a:chOff x="0" y="0"/>
            <a:chExt cx="1315567" cy="1366774"/>
          </a:xfrm>
        </p:grpSpPr>
        <p:sp>
          <p:nvSpPr>
            <p:cNvPr id="6" name="Freeform 6"/>
            <p:cNvSpPr/>
            <p:nvPr/>
          </p:nvSpPr>
          <p:spPr>
            <a:xfrm>
              <a:off x="0" y="0"/>
              <a:ext cx="1315567" cy="1366774"/>
            </a:xfrm>
            <a:custGeom>
              <a:avLst/>
              <a:gdLst/>
              <a:ahLst/>
              <a:cxnLst/>
              <a:rect l="l" t="t" r="r" b="b"/>
              <a:pathLst>
                <a:path w="1315567" h="1366774">
                  <a:moveTo>
                    <a:pt x="79046" y="0"/>
                  </a:moveTo>
                  <a:lnTo>
                    <a:pt x="1236521" y="0"/>
                  </a:lnTo>
                  <a:cubicBezTo>
                    <a:pt x="1280177" y="0"/>
                    <a:pt x="1315567" y="35390"/>
                    <a:pt x="1315567" y="79046"/>
                  </a:cubicBezTo>
                  <a:lnTo>
                    <a:pt x="1315567" y="1287728"/>
                  </a:lnTo>
                  <a:cubicBezTo>
                    <a:pt x="1315567" y="1331384"/>
                    <a:pt x="1280177" y="1366774"/>
                    <a:pt x="1236521" y="1366774"/>
                  </a:cubicBezTo>
                  <a:lnTo>
                    <a:pt x="79046" y="1366774"/>
                  </a:lnTo>
                  <a:cubicBezTo>
                    <a:pt x="35390" y="1366774"/>
                    <a:pt x="0" y="1331384"/>
                    <a:pt x="0" y="1287728"/>
                  </a:cubicBezTo>
                  <a:lnTo>
                    <a:pt x="0" y="79046"/>
                  </a:lnTo>
                  <a:cubicBezTo>
                    <a:pt x="0" y="35390"/>
                    <a:pt x="35390" y="0"/>
                    <a:pt x="79046" y="0"/>
                  </a:cubicBezTo>
                  <a:close/>
                </a:path>
              </a:pathLst>
            </a:custGeom>
            <a:solidFill>
              <a:srgbClr val="B3B5A9"/>
            </a:solidFill>
          </p:spPr>
          <p:txBody>
            <a:bodyPr/>
            <a:lstStyle/>
            <a:p>
              <a:endParaRPr lang="vi-VN"/>
            </a:p>
          </p:txBody>
        </p:sp>
        <p:sp>
          <p:nvSpPr>
            <p:cNvPr id="7" name="TextBox 7"/>
            <p:cNvSpPr txBox="1"/>
            <p:nvPr/>
          </p:nvSpPr>
          <p:spPr>
            <a:xfrm>
              <a:off x="0" y="-19050"/>
              <a:ext cx="1315567" cy="1385824"/>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45412" y="423864"/>
            <a:ext cx="12083244" cy="2063115"/>
          </a:xfrm>
          <a:prstGeom prst="rect">
            <a:avLst/>
          </a:prstGeom>
        </p:spPr>
        <p:txBody>
          <a:bodyPr lIns="0" tIns="0" rIns="0" bIns="0" rtlCol="0" anchor="t">
            <a:spAutoFit/>
          </a:bodyPr>
          <a:lstStyle/>
          <a:p>
            <a:pPr algn="ctr">
              <a:lnSpc>
                <a:spcPts val="8280"/>
              </a:lnSpc>
            </a:pPr>
            <a:r>
              <a:rPr lang="en-US" sz="6000" spc="588">
                <a:solidFill>
                  <a:srgbClr val="231F20"/>
                </a:solidFill>
                <a:latin typeface="Baloo"/>
                <a:ea typeface="Baloo"/>
                <a:cs typeface="Baloo"/>
                <a:sym typeface="Baloo"/>
              </a:rPr>
              <a:t>2.7 PHƯƠNG PHÁP PHÂN TÍCH MÃ ĐỘC</a:t>
            </a:r>
          </a:p>
        </p:txBody>
      </p:sp>
      <p:sp>
        <p:nvSpPr>
          <p:cNvPr id="9" name="TextBox 9"/>
          <p:cNvSpPr txBox="1"/>
          <p:nvPr/>
        </p:nvSpPr>
        <p:spPr>
          <a:xfrm>
            <a:off x="17023204" y="9134475"/>
            <a:ext cx="472191"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8</a:t>
            </a:r>
          </a:p>
        </p:txBody>
      </p:sp>
      <p:sp>
        <p:nvSpPr>
          <p:cNvPr id="10" name="TextBox 10"/>
          <p:cNvSpPr txBox="1"/>
          <p:nvPr/>
        </p:nvSpPr>
        <p:spPr>
          <a:xfrm>
            <a:off x="1830866" y="3285774"/>
            <a:ext cx="3655534" cy="690061"/>
          </a:xfrm>
          <a:prstGeom prst="rect">
            <a:avLst/>
          </a:prstGeom>
        </p:spPr>
        <p:txBody>
          <a:bodyPr wrap="square" lIns="0" tIns="0" rIns="0" bIns="0" rtlCol="0" anchor="t">
            <a:spAutoFit/>
          </a:bodyPr>
          <a:lstStyle/>
          <a:p>
            <a:pPr marL="0" lvl="0" indent="0" algn="ctr">
              <a:lnSpc>
                <a:spcPts val="5652"/>
              </a:lnSpc>
              <a:spcBef>
                <a:spcPct val="0"/>
              </a:spcBef>
            </a:pPr>
            <a:r>
              <a:rPr lang="en-US" sz="4037" b="1" dirty="0" err="1">
                <a:solidFill>
                  <a:srgbClr val="000000"/>
                </a:solidFill>
                <a:latin typeface="Arial Bold"/>
                <a:ea typeface="Arial Bold"/>
                <a:cs typeface="Arial Bold"/>
                <a:sym typeface="Arial Bold"/>
              </a:rPr>
              <a:t>Phân</a:t>
            </a:r>
            <a:r>
              <a:rPr lang="en-US" sz="4037" b="1" dirty="0">
                <a:solidFill>
                  <a:srgbClr val="000000"/>
                </a:solidFill>
                <a:latin typeface="Arial Bold"/>
                <a:ea typeface="Arial Bold"/>
                <a:cs typeface="Arial Bold"/>
                <a:sym typeface="Arial Bold"/>
              </a:rPr>
              <a:t> </a:t>
            </a:r>
            <a:r>
              <a:rPr lang="en-US" sz="4037" b="1" dirty="0" err="1">
                <a:solidFill>
                  <a:srgbClr val="000000"/>
                </a:solidFill>
                <a:latin typeface="Arial Bold"/>
                <a:ea typeface="Arial Bold"/>
                <a:cs typeface="Arial Bold"/>
                <a:sym typeface="Arial Bold"/>
              </a:rPr>
              <a:t>tích</a:t>
            </a:r>
            <a:r>
              <a:rPr lang="en-US" sz="4037" b="1" dirty="0">
                <a:solidFill>
                  <a:srgbClr val="000000"/>
                </a:solidFill>
                <a:latin typeface="Arial Bold"/>
                <a:ea typeface="Arial Bold"/>
                <a:cs typeface="Arial Bold"/>
                <a:sym typeface="Arial Bold"/>
              </a:rPr>
              <a:t> </a:t>
            </a:r>
            <a:r>
              <a:rPr lang="en-US" sz="4037" b="1" dirty="0" err="1">
                <a:solidFill>
                  <a:srgbClr val="000000"/>
                </a:solidFill>
                <a:latin typeface="Arial Bold"/>
                <a:ea typeface="Arial Bold"/>
                <a:cs typeface="Arial Bold"/>
                <a:sym typeface="Arial Bold"/>
              </a:rPr>
              <a:t>tĩnh</a:t>
            </a:r>
            <a:endParaRPr lang="en-US" sz="4037" b="1" dirty="0">
              <a:solidFill>
                <a:srgbClr val="000000"/>
              </a:solidFill>
              <a:latin typeface="Arial Bold"/>
              <a:ea typeface="Arial Bold"/>
              <a:cs typeface="Arial Bold"/>
              <a:sym typeface="Arial Bold"/>
            </a:endParaRPr>
          </a:p>
        </p:txBody>
      </p:sp>
      <p:sp>
        <p:nvSpPr>
          <p:cNvPr id="11" name="TextBox 11"/>
          <p:cNvSpPr txBox="1"/>
          <p:nvPr/>
        </p:nvSpPr>
        <p:spPr>
          <a:xfrm>
            <a:off x="1196599" y="4067568"/>
            <a:ext cx="4827143" cy="3953896"/>
          </a:xfrm>
          <a:prstGeom prst="rect">
            <a:avLst/>
          </a:prstGeom>
        </p:spPr>
        <p:txBody>
          <a:bodyPr lIns="0" tIns="0" rIns="0" bIns="0" rtlCol="0" anchor="t">
            <a:spAutoFit/>
          </a:bodyPr>
          <a:lstStyle/>
          <a:p>
            <a:pPr marL="0" lvl="0" indent="0" algn="l">
              <a:lnSpc>
                <a:spcPts val="4440"/>
              </a:lnSpc>
              <a:spcBef>
                <a:spcPct val="0"/>
              </a:spcBef>
            </a:pPr>
            <a:r>
              <a:rPr lang="en-US" sz="3171">
                <a:solidFill>
                  <a:srgbClr val="000000"/>
                </a:solidFill>
                <a:latin typeface="Arial"/>
                <a:ea typeface="Arial"/>
                <a:cs typeface="Arial"/>
                <a:sym typeface="Arial"/>
              </a:rPr>
              <a:t>Phân tích tĩnh là việc kiểm tra mã độc mà không cần thực thi nó. Nó bao gồm việc xem xét mã nguồn, phân tích cấu trúc, và tìm kiếm các dấu hiệu nguy hiểm.</a:t>
            </a:r>
          </a:p>
        </p:txBody>
      </p:sp>
      <p:grpSp>
        <p:nvGrpSpPr>
          <p:cNvPr id="12" name="Group 12"/>
          <p:cNvGrpSpPr/>
          <p:nvPr/>
        </p:nvGrpSpPr>
        <p:grpSpPr>
          <a:xfrm>
            <a:off x="6925601" y="3140027"/>
            <a:ext cx="5224822" cy="5189471"/>
            <a:chOff x="0" y="0"/>
            <a:chExt cx="1376085" cy="1366774"/>
          </a:xfrm>
        </p:grpSpPr>
        <p:sp>
          <p:nvSpPr>
            <p:cNvPr id="13" name="Freeform 13"/>
            <p:cNvSpPr/>
            <p:nvPr/>
          </p:nvSpPr>
          <p:spPr>
            <a:xfrm>
              <a:off x="0" y="0"/>
              <a:ext cx="1376085" cy="1366774"/>
            </a:xfrm>
            <a:custGeom>
              <a:avLst/>
              <a:gdLst/>
              <a:ahLst/>
              <a:cxnLst/>
              <a:rect l="l" t="t" r="r" b="b"/>
              <a:pathLst>
                <a:path w="1376085" h="1366774">
                  <a:moveTo>
                    <a:pt x="75570" y="0"/>
                  </a:moveTo>
                  <a:lnTo>
                    <a:pt x="1300515" y="0"/>
                  </a:lnTo>
                  <a:cubicBezTo>
                    <a:pt x="1320557" y="0"/>
                    <a:pt x="1339779" y="7962"/>
                    <a:pt x="1353951" y="22134"/>
                  </a:cubicBezTo>
                  <a:cubicBezTo>
                    <a:pt x="1368123" y="36306"/>
                    <a:pt x="1376085" y="55527"/>
                    <a:pt x="1376085" y="75570"/>
                  </a:cubicBezTo>
                  <a:lnTo>
                    <a:pt x="1376085" y="1291205"/>
                  </a:lnTo>
                  <a:cubicBezTo>
                    <a:pt x="1376085" y="1332941"/>
                    <a:pt x="1342251" y="1366774"/>
                    <a:pt x="1300515" y="1366774"/>
                  </a:cubicBezTo>
                  <a:lnTo>
                    <a:pt x="75570" y="1366774"/>
                  </a:lnTo>
                  <a:cubicBezTo>
                    <a:pt x="33834" y="1366774"/>
                    <a:pt x="0" y="1332941"/>
                    <a:pt x="0" y="1291205"/>
                  </a:cubicBezTo>
                  <a:lnTo>
                    <a:pt x="0" y="75570"/>
                  </a:lnTo>
                  <a:cubicBezTo>
                    <a:pt x="0" y="33834"/>
                    <a:pt x="33834" y="0"/>
                    <a:pt x="75570" y="0"/>
                  </a:cubicBezTo>
                  <a:close/>
                </a:path>
              </a:pathLst>
            </a:custGeom>
            <a:solidFill>
              <a:srgbClr val="B3B5A9"/>
            </a:solidFill>
          </p:spPr>
          <p:txBody>
            <a:bodyPr/>
            <a:lstStyle/>
            <a:p>
              <a:endParaRPr lang="vi-VN"/>
            </a:p>
          </p:txBody>
        </p:sp>
        <p:sp>
          <p:nvSpPr>
            <p:cNvPr id="14" name="TextBox 14"/>
            <p:cNvSpPr txBox="1"/>
            <p:nvPr/>
          </p:nvSpPr>
          <p:spPr>
            <a:xfrm>
              <a:off x="0" y="-19050"/>
              <a:ext cx="1376085" cy="138582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7692790" y="3285774"/>
            <a:ext cx="3708120" cy="764216"/>
          </a:xfrm>
          <a:prstGeom prst="rect">
            <a:avLst/>
          </a:prstGeom>
        </p:spPr>
        <p:txBody>
          <a:bodyPr lIns="0" tIns="0" rIns="0" bIns="0" rtlCol="0" anchor="t">
            <a:spAutoFit/>
          </a:bodyPr>
          <a:lstStyle/>
          <a:p>
            <a:pPr marL="0" lvl="0" indent="0" algn="ctr">
              <a:lnSpc>
                <a:spcPts val="5652"/>
              </a:lnSpc>
              <a:spcBef>
                <a:spcPct val="0"/>
              </a:spcBef>
            </a:pPr>
            <a:r>
              <a:rPr lang="en-US" sz="4037" b="1">
                <a:solidFill>
                  <a:srgbClr val="000000"/>
                </a:solidFill>
                <a:latin typeface="Arial Bold"/>
                <a:ea typeface="Arial Bold"/>
                <a:cs typeface="Arial Bold"/>
                <a:sym typeface="Arial Bold"/>
              </a:rPr>
              <a:t>Phân tích động</a:t>
            </a:r>
          </a:p>
        </p:txBody>
      </p:sp>
      <p:sp>
        <p:nvSpPr>
          <p:cNvPr id="16" name="TextBox 16"/>
          <p:cNvSpPr txBox="1"/>
          <p:nvPr/>
        </p:nvSpPr>
        <p:spPr>
          <a:xfrm>
            <a:off x="7049329" y="4067568"/>
            <a:ext cx="4995042" cy="3953896"/>
          </a:xfrm>
          <a:prstGeom prst="rect">
            <a:avLst/>
          </a:prstGeom>
        </p:spPr>
        <p:txBody>
          <a:bodyPr lIns="0" tIns="0" rIns="0" bIns="0" rtlCol="0" anchor="t">
            <a:spAutoFit/>
          </a:bodyPr>
          <a:lstStyle/>
          <a:p>
            <a:pPr marL="0" lvl="0" indent="0" algn="l">
              <a:lnSpc>
                <a:spcPts val="4440"/>
              </a:lnSpc>
              <a:spcBef>
                <a:spcPct val="0"/>
              </a:spcBef>
            </a:pPr>
            <a:r>
              <a:rPr lang="en-US" sz="3171">
                <a:solidFill>
                  <a:srgbClr val="000000"/>
                </a:solidFill>
                <a:latin typeface="Arial"/>
                <a:ea typeface="Arial"/>
                <a:cs typeface="Arial"/>
                <a:sym typeface="Arial"/>
              </a:rPr>
              <a:t>Phân tích động là việc thực thi mã độc trong môi trường kiểm soát để quan sát hành vi của nó. Nó giúp xác định mục tiêu, phương thức tấn công, và tác động của mã độc.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2035253">
            <a:off x="16611271" y="5305301"/>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445412" y="423864"/>
            <a:ext cx="17033950" cy="2063115"/>
          </a:xfrm>
          <a:prstGeom prst="rect">
            <a:avLst/>
          </a:prstGeom>
        </p:spPr>
        <p:txBody>
          <a:bodyPr lIns="0" tIns="0" rIns="0" bIns="0" rtlCol="0" anchor="t">
            <a:spAutoFit/>
          </a:bodyPr>
          <a:lstStyle/>
          <a:p>
            <a:pPr algn="ctr">
              <a:lnSpc>
                <a:spcPts val="8280"/>
              </a:lnSpc>
            </a:pPr>
            <a:r>
              <a:rPr lang="en-US" sz="6000" spc="588">
                <a:solidFill>
                  <a:srgbClr val="231F20"/>
                </a:solidFill>
                <a:latin typeface="Baloo"/>
                <a:ea typeface="Baloo"/>
                <a:cs typeface="Baloo"/>
                <a:sym typeface="Baloo"/>
              </a:rPr>
              <a:t>2.8 SO SÁNH PHÂN TÍCH TĨNH VÀ PHÂN TÍCH ĐỘNG</a:t>
            </a:r>
          </a:p>
        </p:txBody>
      </p:sp>
      <p:sp>
        <p:nvSpPr>
          <p:cNvPr id="5" name="TextBox 5"/>
          <p:cNvSpPr txBox="1"/>
          <p:nvPr/>
        </p:nvSpPr>
        <p:spPr>
          <a:xfrm>
            <a:off x="17024084" y="9134475"/>
            <a:ext cx="470432"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9</a:t>
            </a:r>
          </a:p>
        </p:txBody>
      </p:sp>
      <p:sp>
        <p:nvSpPr>
          <p:cNvPr id="6" name="TextBox 6"/>
          <p:cNvSpPr txBox="1"/>
          <p:nvPr/>
        </p:nvSpPr>
        <p:spPr>
          <a:xfrm>
            <a:off x="957118" y="2417145"/>
            <a:ext cx="5215081" cy="819199"/>
          </a:xfrm>
          <a:prstGeom prst="rect">
            <a:avLst/>
          </a:prstGeom>
        </p:spPr>
        <p:txBody>
          <a:bodyPr wrap="square" lIns="0" tIns="0" rIns="0" bIns="0" rtlCol="0" anchor="t">
            <a:spAutoFit/>
          </a:bodyPr>
          <a:lstStyle/>
          <a:p>
            <a:pPr marL="1079501" lvl="1" indent="-539750" algn="l">
              <a:lnSpc>
                <a:spcPts val="7000"/>
              </a:lnSpc>
              <a:spcBef>
                <a:spcPct val="0"/>
              </a:spcBef>
              <a:buAutoNum type="arabicPeriod"/>
            </a:pPr>
            <a:r>
              <a:rPr lang="en-US" sz="5000" dirty="0">
                <a:solidFill>
                  <a:srgbClr val="000000"/>
                </a:solidFill>
                <a:latin typeface="Arial"/>
                <a:ea typeface="Arial"/>
                <a:cs typeface="Arial"/>
                <a:sym typeface="Arial"/>
              </a:rPr>
              <a:t> </a:t>
            </a:r>
            <a:r>
              <a:rPr lang="en-US" sz="5000" dirty="0" err="1">
                <a:solidFill>
                  <a:srgbClr val="000000"/>
                </a:solidFill>
                <a:latin typeface="Arial"/>
                <a:ea typeface="Arial"/>
                <a:cs typeface="Arial"/>
                <a:sym typeface="Arial"/>
              </a:rPr>
              <a:t>Phân</a:t>
            </a:r>
            <a:r>
              <a:rPr lang="en-US" sz="5000" dirty="0">
                <a:solidFill>
                  <a:srgbClr val="000000"/>
                </a:solidFill>
                <a:latin typeface="Arial"/>
                <a:ea typeface="Arial"/>
                <a:cs typeface="Arial"/>
                <a:sym typeface="Arial"/>
              </a:rPr>
              <a:t> </a:t>
            </a:r>
            <a:r>
              <a:rPr lang="en-US" sz="5000" dirty="0" err="1">
                <a:solidFill>
                  <a:srgbClr val="000000"/>
                </a:solidFill>
                <a:latin typeface="Arial"/>
                <a:ea typeface="Arial"/>
                <a:cs typeface="Arial"/>
                <a:sym typeface="Arial"/>
              </a:rPr>
              <a:t>tích</a:t>
            </a:r>
            <a:r>
              <a:rPr lang="en-US" sz="5000" dirty="0">
                <a:solidFill>
                  <a:srgbClr val="000000"/>
                </a:solidFill>
                <a:latin typeface="Arial"/>
                <a:ea typeface="Arial"/>
                <a:cs typeface="Arial"/>
                <a:sym typeface="Arial"/>
              </a:rPr>
              <a:t> </a:t>
            </a:r>
            <a:r>
              <a:rPr lang="en-US" sz="5000" dirty="0" err="1">
                <a:solidFill>
                  <a:srgbClr val="000000"/>
                </a:solidFill>
                <a:latin typeface="Arial"/>
                <a:ea typeface="Arial"/>
                <a:cs typeface="Arial"/>
                <a:sym typeface="Arial"/>
              </a:rPr>
              <a:t>tĩnh</a:t>
            </a:r>
            <a:endParaRPr lang="en-US" sz="5000" dirty="0">
              <a:solidFill>
                <a:srgbClr val="000000"/>
              </a:solidFill>
              <a:latin typeface="Arial"/>
              <a:ea typeface="Arial"/>
              <a:cs typeface="Arial"/>
              <a:sym typeface="Arial"/>
            </a:endParaRPr>
          </a:p>
        </p:txBody>
      </p:sp>
      <p:sp>
        <p:nvSpPr>
          <p:cNvPr id="7" name="TextBox 7"/>
          <p:cNvSpPr txBox="1"/>
          <p:nvPr/>
        </p:nvSpPr>
        <p:spPr>
          <a:xfrm>
            <a:off x="1028700" y="3499793"/>
            <a:ext cx="16010537" cy="2604243"/>
          </a:xfrm>
          <a:prstGeom prst="rect">
            <a:avLst/>
          </a:prstGeom>
        </p:spPr>
        <p:txBody>
          <a:bodyPr lIns="0" tIns="0" rIns="0" bIns="0" rtlCol="0" anchor="t">
            <a:spAutoFit/>
          </a:bodyPr>
          <a:lstStyle/>
          <a:p>
            <a:pPr marL="777238" lvl="1" indent="-388619" algn="l">
              <a:lnSpc>
                <a:spcPts val="5039"/>
              </a:lnSpc>
              <a:buFont typeface="Arial"/>
              <a:buChar char="•"/>
            </a:pPr>
            <a:r>
              <a:rPr lang="en-US" sz="3599">
                <a:solidFill>
                  <a:srgbClr val="000000"/>
                </a:solidFill>
                <a:latin typeface="Arial"/>
                <a:ea typeface="Arial"/>
                <a:cs typeface="Arial"/>
                <a:sym typeface="Arial"/>
              </a:rPr>
              <a:t>Ưu điểm: Không cần thực thi mã độc, an toàn hơn, có thể xác định được các dấu hiệu nguy hiểm tiềm ẩn. </a:t>
            </a:r>
          </a:p>
          <a:p>
            <a:pPr marL="777238" lvl="1" indent="-388619" algn="l">
              <a:lnSpc>
                <a:spcPts val="5039"/>
              </a:lnSpc>
              <a:buFont typeface="Arial"/>
              <a:buChar char="•"/>
            </a:pPr>
            <a:r>
              <a:rPr lang="en-US" sz="3599">
                <a:solidFill>
                  <a:srgbClr val="000000"/>
                </a:solidFill>
                <a:latin typeface="Arial"/>
                <a:ea typeface="Arial"/>
                <a:cs typeface="Arial"/>
                <a:sym typeface="Arial"/>
              </a:rPr>
              <a:t>Nhược điểm: Không thể xác định hành vi thực tế, có thể bị bỏ qua các dấu hiệu nguy hiểm.</a:t>
            </a:r>
          </a:p>
        </p:txBody>
      </p:sp>
      <p:sp>
        <p:nvSpPr>
          <p:cNvPr id="8" name="TextBox 8"/>
          <p:cNvSpPr txBox="1"/>
          <p:nvPr/>
        </p:nvSpPr>
        <p:spPr>
          <a:xfrm>
            <a:off x="957119" y="6170711"/>
            <a:ext cx="5434824" cy="958823"/>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Arial"/>
                <a:ea typeface="Arial"/>
                <a:cs typeface="Arial"/>
                <a:sym typeface="Arial"/>
              </a:rPr>
              <a:t>2. Phân tích động</a:t>
            </a:r>
          </a:p>
        </p:txBody>
      </p:sp>
      <p:sp>
        <p:nvSpPr>
          <p:cNvPr id="9" name="TextBox 9"/>
          <p:cNvSpPr txBox="1"/>
          <p:nvPr/>
        </p:nvSpPr>
        <p:spPr>
          <a:xfrm>
            <a:off x="966644" y="7251790"/>
            <a:ext cx="16010537" cy="2604243"/>
          </a:xfrm>
          <a:prstGeom prst="rect">
            <a:avLst/>
          </a:prstGeom>
        </p:spPr>
        <p:txBody>
          <a:bodyPr lIns="0" tIns="0" rIns="0" bIns="0" rtlCol="0" anchor="t">
            <a:spAutoFit/>
          </a:bodyPr>
          <a:lstStyle/>
          <a:p>
            <a:pPr marL="777238" lvl="1" indent="-388619" algn="l">
              <a:lnSpc>
                <a:spcPts val="5039"/>
              </a:lnSpc>
              <a:buFont typeface="Arial"/>
              <a:buChar char="•"/>
            </a:pPr>
            <a:r>
              <a:rPr lang="en-US" sz="3599">
                <a:solidFill>
                  <a:srgbClr val="000000"/>
                </a:solidFill>
                <a:latin typeface="Arial"/>
                <a:ea typeface="Arial"/>
                <a:cs typeface="Arial"/>
                <a:sym typeface="Arial"/>
              </a:rPr>
              <a:t>Ưu điểm: Có thể xác định hành vi thực tế của mã độc, hiệu quả hơn trong việc phát hiện các cuộc tấn công phức tạp. </a:t>
            </a:r>
          </a:p>
          <a:p>
            <a:pPr marL="777238" lvl="1" indent="-388619" algn="l">
              <a:lnSpc>
                <a:spcPts val="5039"/>
              </a:lnSpc>
              <a:buFont typeface="Arial"/>
              <a:buChar char="•"/>
            </a:pPr>
            <a:r>
              <a:rPr lang="en-US" sz="3599">
                <a:solidFill>
                  <a:srgbClr val="000000"/>
                </a:solidFill>
                <a:latin typeface="Arial"/>
                <a:ea typeface="Arial"/>
                <a:cs typeface="Arial"/>
                <a:sym typeface="Arial"/>
              </a:rPr>
              <a:t>Nhược điểm: Cần thực thi mã độc, có thể nguy hiểm cho hệ thống, có thể bị bỏ qua các dấu hiệu nguy hiểm tiềm ẩn.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grpSp>
        <p:nvGrpSpPr>
          <p:cNvPr id="10" name="Group 10"/>
          <p:cNvGrpSpPr/>
          <p:nvPr/>
        </p:nvGrpSpPr>
        <p:grpSpPr>
          <a:xfrm>
            <a:off x="1717876" y="3206190"/>
            <a:ext cx="3589596"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vi-VN" dirty="0"/>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err="1">
                  <a:solidFill>
                    <a:srgbClr val="FFFFFF"/>
                  </a:solidFill>
                  <a:latin typeface="DM Sans Bold"/>
                  <a:ea typeface="DM Sans Bold"/>
                  <a:cs typeface="DM Sans Bold"/>
                  <a:sym typeface="DM Sans Bold"/>
                </a:rPr>
                <a:t>Mã</a:t>
              </a:r>
              <a:r>
                <a:rPr lang="en-US" sz="2981" b="1" spc="29" dirty="0">
                  <a:solidFill>
                    <a:srgbClr val="FFFFFF"/>
                  </a:solidFill>
                  <a:latin typeface="DM Sans Bold"/>
                  <a:ea typeface="DM Sans Bold"/>
                  <a:cs typeface="DM Sans Bold"/>
                  <a:sym typeface="DM Sans Bold"/>
                </a:rPr>
                <a:t> </a:t>
              </a:r>
              <a:r>
                <a:rPr lang="en-US" sz="2981" b="1" spc="29" dirty="0" err="1">
                  <a:solidFill>
                    <a:srgbClr val="FFFFFF"/>
                  </a:solidFill>
                  <a:latin typeface="DM Sans Bold"/>
                  <a:ea typeface="DM Sans Bold"/>
                  <a:cs typeface="DM Sans Bold"/>
                  <a:sym typeface="DM Sans Bold"/>
                </a:rPr>
                <a:t>hóa</a:t>
              </a:r>
              <a:endParaRPr lang="en-US" sz="2981" b="1" spc="29" dirty="0">
                <a:solidFill>
                  <a:srgbClr val="FFFFFF"/>
                </a:solidFill>
                <a:latin typeface="DM Sans Bold"/>
                <a:ea typeface="DM Sans Bold"/>
                <a:cs typeface="DM Sans Bold"/>
                <a:sym typeface="DM Sans Bold"/>
              </a:endParaRPr>
            </a:p>
          </p:txBody>
        </p:sp>
      </p:grpSp>
      <p:sp>
        <p:nvSpPr>
          <p:cNvPr id="13" name="TextBox 13"/>
          <p:cNvSpPr txBox="1"/>
          <p:nvPr/>
        </p:nvSpPr>
        <p:spPr>
          <a:xfrm>
            <a:off x="1658142" y="404106"/>
            <a:ext cx="11552977" cy="2063115"/>
          </a:xfrm>
          <a:prstGeom prst="rect">
            <a:avLst/>
          </a:prstGeom>
        </p:spPr>
        <p:txBody>
          <a:bodyPr lIns="0" tIns="0" rIns="0" bIns="0" rtlCol="0" anchor="t">
            <a:spAutoFit/>
          </a:bodyPr>
          <a:lstStyle/>
          <a:p>
            <a:pPr algn="ctr">
              <a:lnSpc>
                <a:spcPts val="8280"/>
              </a:lnSpc>
            </a:pPr>
            <a:r>
              <a:rPr lang="en-US" sz="6000" spc="318" dirty="0">
                <a:solidFill>
                  <a:srgbClr val="231F20"/>
                </a:solidFill>
                <a:latin typeface="Baloo"/>
                <a:ea typeface="Baloo"/>
                <a:cs typeface="Baloo"/>
                <a:sym typeface="Baloo"/>
              </a:rPr>
              <a:t>2.9 CƠ CHẾ MÃ HÓA VÀ GIẢI MÃ TRONG RANSOMWARE</a:t>
            </a:r>
          </a:p>
        </p:txBody>
      </p:sp>
      <p:sp>
        <p:nvSpPr>
          <p:cNvPr id="14" name="TextBox 14"/>
          <p:cNvSpPr txBox="1"/>
          <p:nvPr/>
        </p:nvSpPr>
        <p:spPr>
          <a:xfrm>
            <a:off x="1830975" y="3988091"/>
            <a:ext cx="3360904" cy="2555073"/>
          </a:xfrm>
          <a:prstGeom prst="rect">
            <a:avLst/>
          </a:prstGeom>
        </p:spPr>
        <p:txBody>
          <a:bodyPr lIns="0" tIns="0" rIns="0" bIns="0" rtlCol="0" anchor="t">
            <a:spAutoFit/>
          </a:bodyPr>
          <a:lstStyle/>
          <a:p>
            <a:pPr marL="0" lvl="0" indent="0" algn="ctr">
              <a:lnSpc>
                <a:spcPts val="3326"/>
              </a:lnSpc>
              <a:spcBef>
                <a:spcPct val="0"/>
              </a:spcBef>
            </a:pPr>
            <a:r>
              <a:rPr lang="en-US" sz="2410" spc="236">
                <a:solidFill>
                  <a:srgbClr val="231F20"/>
                </a:solidFill>
                <a:latin typeface="Arial"/>
                <a:ea typeface="Arial"/>
                <a:cs typeface="Arial"/>
                <a:sym typeface="Arial"/>
              </a:rPr>
              <a:t>Ransomware sử dụng các thuật toán mã hóa mạnh mẽ để mã hóa dữ liệu của người dùng, thường là AES hoặc RSA.</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vi-VN"/>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err="1">
                  <a:solidFill>
                    <a:srgbClr val="FFFFFF"/>
                  </a:solidFill>
                  <a:latin typeface="DM Sans Bold"/>
                  <a:ea typeface="DM Sans Bold"/>
                  <a:cs typeface="DM Sans Bold"/>
                  <a:sym typeface="DM Sans Bold"/>
                </a:rPr>
                <a:t>Khóa</a:t>
              </a:r>
              <a:r>
                <a:rPr lang="en-US" sz="2981" b="1" spc="29" dirty="0">
                  <a:solidFill>
                    <a:srgbClr val="FFFFFF"/>
                  </a:solidFill>
                  <a:latin typeface="DM Sans Bold"/>
                  <a:ea typeface="DM Sans Bold"/>
                  <a:cs typeface="DM Sans Bold"/>
                  <a:sym typeface="DM Sans Bold"/>
                </a:rPr>
                <a:t> </a:t>
              </a:r>
              <a:r>
                <a:rPr lang="en-US" sz="2981" b="1" spc="29" dirty="0" err="1">
                  <a:solidFill>
                    <a:srgbClr val="FFFFFF"/>
                  </a:solidFill>
                  <a:latin typeface="DM Sans Bold"/>
                  <a:ea typeface="DM Sans Bold"/>
                  <a:cs typeface="DM Sans Bold"/>
                  <a:sym typeface="DM Sans Bold"/>
                </a:rPr>
                <a:t>mã</a:t>
              </a:r>
              <a:r>
                <a:rPr lang="en-US" sz="2981" b="1" spc="29" dirty="0">
                  <a:solidFill>
                    <a:srgbClr val="FFFFFF"/>
                  </a:solidFill>
                  <a:latin typeface="DM Sans Bold"/>
                  <a:ea typeface="DM Sans Bold"/>
                  <a:cs typeface="DM Sans Bold"/>
                  <a:sym typeface="DM Sans Bold"/>
                </a:rPr>
                <a:t> </a:t>
              </a:r>
              <a:r>
                <a:rPr lang="en-US" sz="2981" b="1" spc="29" dirty="0" err="1">
                  <a:solidFill>
                    <a:srgbClr val="FFFFFF"/>
                  </a:solidFill>
                  <a:latin typeface="DM Sans Bold"/>
                  <a:ea typeface="DM Sans Bold"/>
                  <a:cs typeface="DM Sans Bold"/>
                  <a:sym typeface="DM Sans Bold"/>
                </a:rPr>
                <a:t>hóa</a:t>
              </a:r>
              <a:endParaRPr lang="en-US" sz="2981" b="1" spc="29" dirty="0">
                <a:solidFill>
                  <a:srgbClr val="FFFFFF"/>
                </a:solidFill>
                <a:latin typeface="DM Sans Bold"/>
                <a:ea typeface="DM Sans Bold"/>
                <a:cs typeface="DM Sans Bold"/>
                <a:sym typeface="DM Sans Bold"/>
              </a:endParaRPr>
            </a:p>
          </p:txBody>
        </p:sp>
      </p:grpSp>
      <p:sp>
        <p:nvSpPr>
          <p:cNvPr id="18" name="TextBox 18"/>
          <p:cNvSpPr txBox="1"/>
          <p:nvPr/>
        </p:nvSpPr>
        <p:spPr>
          <a:xfrm>
            <a:off x="6138875" y="3985386"/>
            <a:ext cx="6254887" cy="1297620"/>
          </a:xfrm>
          <a:prstGeom prst="rect">
            <a:avLst/>
          </a:prstGeom>
        </p:spPr>
        <p:txBody>
          <a:bodyPr lIns="0" tIns="0" rIns="0" bIns="0" rtlCol="0" anchor="t">
            <a:spAutoFit/>
          </a:bodyPr>
          <a:lstStyle/>
          <a:p>
            <a:pPr marL="0" lvl="0" indent="0" algn="ctr">
              <a:lnSpc>
                <a:spcPts val="3325"/>
              </a:lnSpc>
              <a:spcBef>
                <a:spcPct val="0"/>
              </a:spcBef>
            </a:pPr>
            <a:r>
              <a:rPr lang="en-US" sz="2409" spc="236">
                <a:solidFill>
                  <a:srgbClr val="231F20"/>
                </a:solidFill>
                <a:latin typeface="Arial"/>
                <a:ea typeface="Arial"/>
                <a:cs typeface="Arial"/>
                <a:sym typeface="Arial"/>
              </a:rPr>
              <a:t>Khóa mã hóa được tạo ngẫu nhiên bởi ransomware và được giữ bí mật bởi kẻ tấn công.</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vi-VN"/>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err="1">
                  <a:solidFill>
                    <a:srgbClr val="FFFFFF"/>
                  </a:solidFill>
                  <a:latin typeface="DM Sans Bold"/>
                  <a:ea typeface="DM Sans Bold"/>
                  <a:cs typeface="DM Sans Bold"/>
                  <a:sym typeface="DM Sans Bold"/>
                </a:rPr>
                <a:t>Giải</a:t>
              </a:r>
              <a:r>
                <a:rPr lang="en-US" sz="2981" b="1" spc="29" dirty="0">
                  <a:solidFill>
                    <a:srgbClr val="FFFFFF"/>
                  </a:solidFill>
                  <a:latin typeface="DM Sans Bold"/>
                  <a:ea typeface="DM Sans Bold"/>
                  <a:cs typeface="DM Sans Bold"/>
                  <a:sym typeface="DM Sans Bold"/>
                </a:rPr>
                <a:t> </a:t>
              </a:r>
              <a:r>
                <a:rPr lang="en-US" sz="2981" b="1" spc="29" dirty="0" err="1">
                  <a:solidFill>
                    <a:srgbClr val="FFFFFF"/>
                  </a:solidFill>
                  <a:latin typeface="DM Sans Bold"/>
                  <a:ea typeface="DM Sans Bold"/>
                  <a:cs typeface="DM Sans Bold"/>
                  <a:sym typeface="DM Sans Bold"/>
                </a:rPr>
                <a:t>mã</a:t>
              </a:r>
              <a:endParaRPr lang="en-US" sz="2981" b="1" spc="29" dirty="0">
                <a:solidFill>
                  <a:srgbClr val="FFFFFF"/>
                </a:solidFill>
                <a:latin typeface="DM Sans Bold"/>
                <a:ea typeface="DM Sans Bold"/>
                <a:cs typeface="DM Sans Bold"/>
                <a:sym typeface="DM Sans Bold"/>
              </a:endParaRPr>
            </a:p>
          </p:txBody>
        </p:sp>
      </p:grpSp>
      <p:sp>
        <p:nvSpPr>
          <p:cNvPr id="22" name="TextBox 22"/>
          <p:cNvSpPr txBox="1"/>
          <p:nvPr/>
        </p:nvSpPr>
        <p:spPr>
          <a:xfrm>
            <a:off x="13340758" y="3988091"/>
            <a:ext cx="3360904" cy="2974236"/>
          </a:xfrm>
          <a:prstGeom prst="rect">
            <a:avLst/>
          </a:prstGeom>
        </p:spPr>
        <p:txBody>
          <a:bodyPr lIns="0" tIns="0" rIns="0" bIns="0" rtlCol="0" anchor="t">
            <a:spAutoFit/>
          </a:bodyPr>
          <a:lstStyle/>
          <a:p>
            <a:pPr marL="0" lvl="0" indent="0" algn="ctr">
              <a:lnSpc>
                <a:spcPts val="3325"/>
              </a:lnSpc>
              <a:spcBef>
                <a:spcPct val="0"/>
              </a:spcBef>
            </a:pPr>
            <a:r>
              <a:rPr lang="en-US" sz="2409" spc="236">
                <a:solidFill>
                  <a:srgbClr val="231F20"/>
                </a:solidFill>
                <a:latin typeface="Arial"/>
                <a:ea typeface="Arial"/>
                <a:cs typeface="Arial"/>
                <a:sym typeface="Arial"/>
              </a:rPr>
              <a:t>Để giải mã dữ liệu, người dùng cần có khóa giải mã, thường được cung cấp bởi kẻ tấn công sau khi thanh toán tiền chuộc.</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5" name="TextBox 25"/>
          <p:cNvSpPr txBox="1"/>
          <p:nvPr/>
        </p:nvSpPr>
        <p:spPr>
          <a:xfrm>
            <a:off x="16838184" y="9134475"/>
            <a:ext cx="1373616"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vi-VN"/>
          </a:p>
        </p:txBody>
      </p:sp>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vi-VN"/>
            </a:p>
          </p:txBody>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txBody>
          <a:bodyPr/>
          <a:lstStyle/>
          <a:p>
            <a:endParaRPr lang="vi-VN"/>
          </a:p>
        </p:txBody>
      </p:sp>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vi-VN"/>
            </a:p>
          </p:txBody>
        </p:sp>
        <p:sp>
          <p:nvSpPr>
            <p:cNvPr id="11" name="TextBox 11"/>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vi-VN"/>
          </a:p>
        </p:txBody>
      </p:sp>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vi-VN"/>
            </a:p>
          </p:txBody>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vi-VN"/>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vi-VN"/>
            </a:p>
          </p:txBody>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vi-VN"/>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724875" y="4016965"/>
            <a:ext cx="1362148" cy="1349765"/>
          </a:xfrm>
          <a:custGeom>
            <a:avLst/>
            <a:gdLst/>
            <a:ahLst/>
            <a:cxnLst/>
            <a:rect l="l" t="t" r="r" b="b"/>
            <a:pathLst>
              <a:path w="1362148" h="1349765">
                <a:moveTo>
                  <a:pt x="0" y="0"/>
                </a:moveTo>
                <a:lnTo>
                  <a:pt x="1362148" y="0"/>
                </a:lnTo>
                <a:lnTo>
                  <a:pt x="1362148" y="1349765"/>
                </a:lnTo>
                <a:lnTo>
                  <a:pt x="0" y="13497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6" name="Freeform 26"/>
          <p:cNvSpPr/>
          <p:nvPr/>
        </p:nvSpPr>
        <p:spPr>
          <a:xfrm>
            <a:off x="8278986" y="4401649"/>
            <a:ext cx="1747562" cy="1099230"/>
          </a:xfrm>
          <a:custGeom>
            <a:avLst/>
            <a:gdLst/>
            <a:ahLst/>
            <a:cxnLst/>
            <a:rect l="l" t="t" r="r" b="b"/>
            <a:pathLst>
              <a:path w="1747562" h="1099230">
                <a:moveTo>
                  <a:pt x="0" y="0"/>
                </a:moveTo>
                <a:lnTo>
                  <a:pt x="1747562" y="0"/>
                </a:lnTo>
                <a:lnTo>
                  <a:pt x="1747562" y="1099230"/>
                </a:lnTo>
                <a:lnTo>
                  <a:pt x="0" y="10992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7" name="Freeform 27"/>
          <p:cNvSpPr/>
          <p:nvPr/>
        </p:nvSpPr>
        <p:spPr>
          <a:xfrm>
            <a:off x="13255358" y="3969559"/>
            <a:ext cx="1458148" cy="1397171"/>
          </a:xfrm>
          <a:custGeom>
            <a:avLst/>
            <a:gdLst/>
            <a:ahLst/>
            <a:cxnLst/>
            <a:rect l="l" t="t" r="r" b="b"/>
            <a:pathLst>
              <a:path w="1458148" h="1397171">
                <a:moveTo>
                  <a:pt x="0" y="0"/>
                </a:moveTo>
                <a:lnTo>
                  <a:pt x="1458148" y="0"/>
                </a:lnTo>
                <a:lnTo>
                  <a:pt x="1458148" y="1397171"/>
                </a:lnTo>
                <a:lnTo>
                  <a:pt x="0" y="13971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28" name="TextBox 28"/>
          <p:cNvSpPr txBox="1"/>
          <p:nvPr/>
        </p:nvSpPr>
        <p:spPr>
          <a:xfrm>
            <a:off x="1028700" y="923925"/>
            <a:ext cx="16010537" cy="2063115"/>
          </a:xfrm>
          <a:prstGeom prst="rect">
            <a:avLst/>
          </a:prstGeom>
        </p:spPr>
        <p:txBody>
          <a:bodyPr lIns="0" tIns="0" rIns="0" bIns="0" rtlCol="0" anchor="t">
            <a:spAutoFit/>
          </a:bodyPr>
          <a:lstStyle/>
          <a:p>
            <a:pPr marL="0" lvl="0" indent="0" algn="ctr">
              <a:lnSpc>
                <a:spcPts val="8280"/>
              </a:lnSpc>
              <a:spcBef>
                <a:spcPct val="0"/>
              </a:spcBef>
            </a:pPr>
            <a:r>
              <a:rPr lang="en-US" sz="6000" spc="588">
                <a:solidFill>
                  <a:srgbClr val="231F20"/>
                </a:solidFill>
                <a:latin typeface="Baloo"/>
                <a:ea typeface="Baloo"/>
                <a:cs typeface="Baloo"/>
                <a:sym typeface="Baloo"/>
              </a:rPr>
              <a:t>2.10 CÔNG CỤ VÀ MÔI TRƯỜNG HỖ TRỢ PHÂN TÍCH MÃ ĐỘC</a:t>
            </a:r>
          </a:p>
        </p:txBody>
      </p:sp>
      <p:sp>
        <p:nvSpPr>
          <p:cNvPr id="29" name="TextBox 29"/>
          <p:cNvSpPr txBox="1"/>
          <p:nvPr/>
        </p:nvSpPr>
        <p:spPr>
          <a:xfrm>
            <a:off x="2343797" y="5653850"/>
            <a:ext cx="3833463" cy="1497409"/>
          </a:xfrm>
          <a:prstGeom prst="rect">
            <a:avLst/>
          </a:prstGeom>
        </p:spPr>
        <p:txBody>
          <a:bodyPr lIns="0" tIns="0" rIns="0" bIns="0" rtlCol="0" anchor="t">
            <a:spAutoFit/>
          </a:bodyPr>
          <a:lstStyle/>
          <a:p>
            <a:pPr algn="ctr">
              <a:lnSpc>
                <a:spcPts val="3895"/>
              </a:lnSpc>
            </a:pPr>
            <a:r>
              <a:rPr lang="en-US" sz="2822" spc="276">
                <a:solidFill>
                  <a:srgbClr val="FFFBFB"/>
                </a:solidFill>
                <a:latin typeface="Arial"/>
                <a:ea typeface="Arial"/>
                <a:cs typeface="Arial"/>
                <a:sym typeface="Arial"/>
              </a:rPr>
              <a:t>IDA Pro, Ghidra, Binary Ninja, PEiD, etc.</a:t>
            </a:r>
          </a:p>
        </p:txBody>
      </p:sp>
      <p:sp>
        <p:nvSpPr>
          <p:cNvPr id="30" name="TextBox 30"/>
          <p:cNvSpPr txBox="1"/>
          <p:nvPr/>
        </p:nvSpPr>
        <p:spPr>
          <a:xfrm>
            <a:off x="7076211" y="5653850"/>
            <a:ext cx="4132001" cy="1497409"/>
          </a:xfrm>
          <a:prstGeom prst="rect">
            <a:avLst/>
          </a:prstGeom>
        </p:spPr>
        <p:txBody>
          <a:bodyPr lIns="0" tIns="0" rIns="0" bIns="0" rtlCol="0" anchor="t">
            <a:spAutoFit/>
          </a:bodyPr>
          <a:lstStyle/>
          <a:p>
            <a:pPr algn="ctr">
              <a:lnSpc>
                <a:spcPts val="3895"/>
              </a:lnSpc>
            </a:pPr>
            <a:r>
              <a:rPr lang="en-US" sz="2822" spc="276">
                <a:solidFill>
                  <a:srgbClr val="FFFBFB"/>
                </a:solidFill>
                <a:latin typeface="Arial"/>
                <a:ea typeface="Arial"/>
                <a:cs typeface="Arial"/>
                <a:sym typeface="Arial"/>
              </a:rPr>
              <a:t>VMware, VirtualBox, Sandboxie, Cuckoo Sandbox, etc.</a:t>
            </a:r>
          </a:p>
        </p:txBody>
      </p:sp>
      <p:sp>
        <p:nvSpPr>
          <p:cNvPr id="31" name="TextBox 31"/>
          <p:cNvSpPr txBox="1"/>
          <p:nvPr/>
        </p:nvSpPr>
        <p:spPr>
          <a:xfrm>
            <a:off x="11884487" y="5653787"/>
            <a:ext cx="4077250" cy="1011752"/>
          </a:xfrm>
          <a:prstGeom prst="rect">
            <a:avLst/>
          </a:prstGeom>
        </p:spPr>
        <p:txBody>
          <a:bodyPr lIns="0" tIns="0" rIns="0" bIns="0" rtlCol="0" anchor="t">
            <a:spAutoFit/>
          </a:bodyPr>
          <a:lstStyle/>
          <a:p>
            <a:pPr algn="ctr">
              <a:lnSpc>
                <a:spcPts val="3891"/>
              </a:lnSpc>
            </a:pPr>
            <a:r>
              <a:rPr lang="en-US" sz="2820" spc="276">
                <a:solidFill>
                  <a:srgbClr val="FFFBFB"/>
                </a:solidFill>
                <a:latin typeface="Arial"/>
                <a:ea typeface="Arial"/>
                <a:cs typeface="Arial"/>
                <a:sym typeface="Arial"/>
              </a:rPr>
              <a:t>Wireshark, tcpdump, Burp Suite, etc.</a:t>
            </a:r>
          </a:p>
        </p:txBody>
      </p:sp>
      <p:sp>
        <p:nvSpPr>
          <p:cNvPr id="32" name="TextBox 32"/>
          <p:cNvSpPr txBox="1"/>
          <p:nvPr/>
        </p:nvSpPr>
        <p:spPr>
          <a:xfrm>
            <a:off x="2343797" y="7457733"/>
            <a:ext cx="3833463" cy="1054120"/>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Baloo"/>
                <a:ea typeface="Baloo"/>
                <a:cs typeface="Baloo"/>
                <a:sym typeface="Baloo"/>
              </a:rPr>
              <a:t>CÔNG CỤ PHÂN TÍCH TĨNH</a:t>
            </a:r>
          </a:p>
        </p:txBody>
      </p:sp>
      <p:sp>
        <p:nvSpPr>
          <p:cNvPr id="33" name="TextBox 33"/>
          <p:cNvSpPr txBox="1"/>
          <p:nvPr/>
        </p:nvSpPr>
        <p:spPr>
          <a:xfrm>
            <a:off x="7076211" y="7457733"/>
            <a:ext cx="4132001" cy="1054120"/>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Baloo"/>
                <a:ea typeface="Baloo"/>
                <a:cs typeface="Baloo"/>
                <a:sym typeface="Baloo"/>
              </a:rPr>
              <a:t>MÔI TRƯỜNG PHÂN TÍCH ĐỘNG</a:t>
            </a:r>
          </a:p>
        </p:txBody>
      </p:sp>
      <p:sp>
        <p:nvSpPr>
          <p:cNvPr id="34" name="TextBox 34"/>
          <p:cNvSpPr txBox="1"/>
          <p:nvPr/>
        </p:nvSpPr>
        <p:spPr>
          <a:xfrm>
            <a:off x="11955332" y="7724406"/>
            <a:ext cx="4058200" cy="520774"/>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Baloo"/>
                <a:ea typeface="Baloo"/>
                <a:cs typeface="Baloo"/>
                <a:sym typeface="Baloo"/>
              </a:rPr>
              <a:t>CÔNG CỤ MẠNG</a:t>
            </a:r>
          </a:p>
        </p:txBody>
      </p:sp>
      <p:sp>
        <p:nvSpPr>
          <p:cNvPr id="35" name="TextBox 35"/>
          <p:cNvSpPr txBox="1"/>
          <p:nvPr/>
        </p:nvSpPr>
        <p:spPr>
          <a:xfrm>
            <a:off x="16927954" y="9134475"/>
            <a:ext cx="979046"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grpSp>
        <p:nvGrpSpPr>
          <p:cNvPr id="3" name="Group 3"/>
          <p:cNvGrpSpPr/>
          <p:nvPr/>
        </p:nvGrpSpPr>
        <p:grpSpPr>
          <a:xfrm>
            <a:off x="0" y="0"/>
            <a:ext cx="18288000" cy="1990226"/>
            <a:chOff x="0" y="0"/>
            <a:chExt cx="4816593" cy="524175"/>
          </a:xfrm>
        </p:grpSpPr>
        <p:sp>
          <p:nvSpPr>
            <p:cNvPr id="4" name="Freeform 4"/>
            <p:cNvSpPr/>
            <p:nvPr/>
          </p:nvSpPr>
          <p:spPr>
            <a:xfrm>
              <a:off x="0" y="0"/>
              <a:ext cx="4816592" cy="524175"/>
            </a:xfrm>
            <a:custGeom>
              <a:avLst/>
              <a:gdLst/>
              <a:ahLst/>
              <a:cxnLst/>
              <a:rect l="l" t="t" r="r" b="b"/>
              <a:pathLst>
                <a:path w="4816592" h="524175">
                  <a:moveTo>
                    <a:pt x="0" y="0"/>
                  </a:moveTo>
                  <a:lnTo>
                    <a:pt x="4816592" y="0"/>
                  </a:lnTo>
                  <a:lnTo>
                    <a:pt x="4816592" y="524175"/>
                  </a:lnTo>
                  <a:lnTo>
                    <a:pt x="0" y="524175"/>
                  </a:lnTo>
                  <a:close/>
                </a:path>
              </a:pathLst>
            </a:custGeom>
            <a:solidFill>
              <a:srgbClr val="1A1A1A"/>
            </a:solidFill>
          </p:spPr>
          <p:txBody>
            <a:bodyPr/>
            <a:lstStyle/>
            <a:p>
              <a:endParaRPr lang="vi-VN"/>
            </a:p>
          </p:txBody>
        </p:sp>
        <p:sp>
          <p:nvSpPr>
            <p:cNvPr id="5" name="TextBox 5"/>
            <p:cNvSpPr txBox="1"/>
            <p:nvPr/>
          </p:nvSpPr>
          <p:spPr>
            <a:xfrm>
              <a:off x="0" y="-19050"/>
              <a:ext cx="4816593" cy="54322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7" name="Freeform 7"/>
          <p:cNvSpPr/>
          <p:nvPr/>
        </p:nvSpPr>
        <p:spPr>
          <a:xfrm>
            <a:off x="-3354966" y="-4264244"/>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8" name="TextBox 8"/>
          <p:cNvSpPr txBox="1"/>
          <p:nvPr/>
        </p:nvSpPr>
        <p:spPr>
          <a:xfrm>
            <a:off x="3690980" y="287038"/>
            <a:ext cx="10906040" cy="1349974"/>
          </a:xfrm>
          <a:prstGeom prst="rect">
            <a:avLst/>
          </a:prstGeom>
        </p:spPr>
        <p:txBody>
          <a:bodyPr lIns="0" tIns="0" rIns="0" bIns="0" rtlCol="0" anchor="t">
            <a:spAutoFit/>
          </a:bodyPr>
          <a:lstStyle/>
          <a:p>
            <a:pPr algn="ctr">
              <a:lnSpc>
                <a:spcPts val="11082"/>
              </a:lnSpc>
            </a:pPr>
            <a:r>
              <a:rPr lang="en-US" sz="8030" spc="786">
                <a:solidFill>
                  <a:srgbClr val="FFFFFF"/>
                </a:solidFill>
                <a:latin typeface="Baloo"/>
                <a:ea typeface="Baloo"/>
                <a:cs typeface="Baloo"/>
                <a:sym typeface="Baloo"/>
              </a:rPr>
              <a:t>3. THỰC NGHIỆM</a:t>
            </a:r>
          </a:p>
        </p:txBody>
      </p:sp>
      <p:sp>
        <p:nvSpPr>
          <p:cNvPr id="9" name="TextBox 9"/>
          <p:cNvSpPr txBox="1"/>
          <p:nvPr/>
        </p:nvSpPr>
        <p:spPr>
          <a:xfrm>
            <a:off x="16873632" y="9134475"/>
            <a:ext cx="1109568"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12</a:t>
            </a:r>
          </a:p>
        </p:txBody>
      </p:sp>
      <p:sp>
        <p:nvSpPr>
          <p:cNvPr id="10" name="TextBox 10"/>
          <p:cNvSpPr txBox="1"/>
          <p:nvPr/>
        </p:nvSpPr>
        <p:spPr>
          <a:xfrm>
            <a:off x="3961040" y="2378005"/>
            <a:ext cx="11052923" cy="887122"/>
          </a:xfrm>
          <a:prstGeom prst="rect">
            <a:avLst/>
          </a:prstGeom>
        </p:spPr>
        <p:txBody>
          <a:bodyPr lIns="0" tIns="0" rIns="0" bIns="0" rtlCol="0" anchor="t">
            <a:spAutoFit/>
          </a:bodyPr>
          <a:lstStyle/>
          <a:p>
            <a:pPr algn="ctr">
              <a:lnSpc>
                <a:spcPts val="7279"/>
              </a:lnSpc>
            </a:pPr>
            <a:r>
              <a:rPr lang="en-US" sz="5199">
                <a:solidFill>
                  <a:srgbClr val="000000"/>
                </a:solidFill>
                <a:latin typeface="Baloo"/>
                <a:ea typeface="Baloo"/>
                <a:cs typeface="Baloo"/>
                <a:sym typeface="Baloo"/>
              </a:rPr>
              <a:t>3.1 QUÁ TRÌNH THỰC THI CỦA MÃ ĐỘC</a:t>
            </a:r>
          </a:p>
        </p:txBody>
      </p:sp>
      <p:grpSp>
        <p:nvGrpSpPr>
          <p:cNvPr id="11" name="Group 11"/>
          <p:cNvGrpSpPr/>
          <p:nvPr/>
        </p:nvGrpSpPr>
        <p:grpSpPr>
          <a:xfrm>
            <a:off x="175130" y="3523239"/>
            <a:ext cx="3898772" cy="2219999"/>
            <a:chOff x="0" y="0"/>
            <a:chExt cx="1239362" cy="705705"/>
          </a:xfrm>
        </p:grpSpPr>
        <p:sp>
          <p:nvSpPr>
            <p:cNvPr id="12" name="Freeform 12"/>
            <p:cNvSpPr/>
            <p:nvPr/>
          </p:nvSpPr>
          <p:spPr>
            <a:xfrm>
              <a:off x="0" y="0"/>
              <a:ext cx="1239362" cy="705705"/>
            </a:xfrm>
            <a:custGeom>
              <a:avLst/>
              <a:gdLst/>
              <a:ahLst/>
              <a:cxnLst/>
              <a:rect l="l" t="t" r="r" b="b"/>
              <a:pathLst>
                <a:path w="1239362" h="705705">
                  <a:moveTo>
                    <a:pt x="101272" y="0"/>
                  </a:moveTo>
                  <a:lnTo>
                    <a:pt x="1138089" y="0"/>
                  </a:lnTo>
                  <a:cubicBezTo>
                    <a:pt x="1194021" y="0"/>
                    <a:pt x="1239362" y="45341"/>
                    <a:pt x="1239362" y="101272"/>
                  </a:cubicBezTo>
                  <a:lnTo>
                    <a:pt x="1239362" y="604432"/>
                  </a:lnTo>
                  <a:cubicBezTo>
                    <a:pt x="1239362" y="660363"/>
                    <a:pt x="1194021" y="705705"/>
                    <a:pt x="1138089" y="705705"/>
                  </a:cubicBezTo>
                  <a:lnTo>
                    <a:pt x="101272" y="705705"/>
                  </a:lnTo>
                  <a:cubicBezTo>
                    <a:pt x="45341" y="705705"/>
                    <a:pt x="0" y="660363"/>
                    <a:pt x="0" y="604432"/>
                  </a:cubicBezTo>
                  <a:lnTo>
                    <a:pt x="0" y="101272"/>
                  </a:lnTo>
                  <a:cubicBezTo>
                    <a:pt x="0" y="45341"/>
                    <a:pt x="45341" y="0"/>
                    <a:pt x="101272" y="0"/>
                  </a:cubicBezTo>
                  <a:close/>
                </a:path>
              </a:pathLst>
            </a:custGeom>
            <a:solidFill>
              <a:srgbClr val="FFFFFF"/>
            </a:solidFill>
          </p:spPr>
          <p:txBody>
            <a:bodyPr/>
            <a:lstStyle/>
            <a:p>
              <a:endParaRPr lang="vi-VN"/>
            </a:p>
          </p:txBody>
        </p:sp>
        <p:sp>
          <p:nvSpPr>
            <p:cNvPr id="13" name="TextBox 13"/>
            <p:cNvSpPr txBox="1"/>
            <p:nvPr/>
          </p:nvSpPr>
          <p:spPr>
            <a:xfrm>
              <a:off x="0" y="-38100"/>
              <a:ext cx="1239362" cy="743805"/>
            </a:xfrm>
            <a:prstGeom prst="rect">
              <a:avLst/>
            </a:prstGeom>
          </p:spPr>
          <p:txBody>
            <a:bodyPr lIns="50800" tIns="50800" rIns="50800" bIns="50800" rtlCol="0" anchor="ctr"/>
            <a:lstStyle/>
            <a:p>
              <a:pPr algn="ctr">
                <a:lnSpc>
                  <a:spcPts val="2799"/>
                </a:lnSpc>
                <a:spcBef>
                  <a:spcPct val="0"/>
                </a:spcBef>
              </a:pPr>
              <a:endParaRPr/>
            </a:p>
          </p:txBody>
        </p:sp>
      </p:grpSp>
      <p:sp>
        <p:nvSpPr>
          <p:cNvPr id="14" name="TextBox 14"/>
          <p:cNvSpPr txBox="1"/>
          <p:nvPr/>
        </p:nvSpPr>
        <p:spPr>
          <a:xfrm>
            <a:off x="175130" y="4113159"/>
            <a:ext cx="3785910" cy="1635600"/>
          </a:xfrm>
          <a:prstGeom prst="rect">
            <a:avLst/>
          </a:prstGeom>
        </p:spPr>
        <p:txBody>
          <a:bodyPr lIns="0" tIns="0" rIns="0" bIns="0" rtlCol="0" anchor="t">
            <a:spAutoFit/>
          </a:bodyPr>
          <a:lstStyle/>
          <a:p>
            <a:pPr marL="472486" lvl="1" indent="-236243" algn="l">
              <a:lnSpc>
                <a:spcPts val="3173"/>
              </a:lnSpc>
              <a:buFont typeface="Arial"/>
              <a:buChar char="•"/>
            </a:pPr>
            <a:r>
              <a:rPr lang="en-US" sz="2188" dirty="0" err="1">
                <a:solidFill>
                  <a:srgbClr val="000000"/>
                </a:solidFill>
                <a:latin typeface="Arial"/>
                <a:ea typeface="Arial"/>
                <a:cs typeface="Arial"/>
                <a:sym typeface="Arial"/>
              </a:rPr>
              <a:t>Tạo</a:t>
            </a:r>
            <a:r>
              <a:rPr lang="en-US" sz="2188" dirty="0">
                <a:solidFill>
                  <a:srgbClr val="000000"/>
                </a:solidFill>
                <a:latin typeface="Arial"/>
                <a:ea typeface="Arial"/>
                <a:cs typeface="Arial"/>
                <a:sym typeface="Arial"/>
              </a:rPr>
              <a:t> File </a:t>
            </a:r>
            <a:r>
              <a:rPr lang="en-US" sz="2188" dirty="0" err="1">
                <a:solidFill>
                  <a:srgbClr val="000000"/>
                </a:solidFill>
                <a:latin typeface="Arial"/>
                <a:ea typeface="Arial"/>
                <a:cs typeface="Arial"/>
                <a:sym typeface="Arial"/>
              </a:rPr>
              <a:t>nội</a:t>
            </a:r>
            <a:r>
              <a:rPr lang="en-US" sz="2188" dirty="0">
                <a:solidFill>
                  <a:srgbClr val="000000"/>
                </a:solidFill>
                <a:latin typeface="Arial"/>
                <a:ea typeface="Arial"/>
                <a:cs typeface="Arial"/>
                <a:sym typeface="Arial"/>
              </a:rPr>
              <a:t> dung .docx </a:t>
            </a:r>
            <a:r>
              <a:rPr lang="en-US" sz="2188" dirty="0" err="1">
                <a:solidFill>
                  <a:srgbClr val="000000"/>
                </a:solidFill>
                <a:latin typeface="Arial"/>
                <a:ea typeface="Arial"/>
                <a:cs typeface="Arial"/>
                <a:sym typeface="Arial"/>
              </a:rPr>
              <a:t>để</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làm</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bề</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nổi</a:t>
            </a:r>
            <a:r>
              <a:rPr lang="en-US" sz="2188" dirty="0">
                <a:solidFill>
                  <a:srgbClr val="000000"/>
                </a:solidFill>
                <a:latin typeface="Arial"/>
                <a:ea typeface="Arial"/>
                <a:cs typeface="Arial"/>
                <a:sym typeface="Arial"/>
              </a:rPr>
              <a:t> file </a:t>
            </a:r>
            <a:r>
              <a:rPr lang="en-US" sz="2188" dirty="0" err="1">
                <a:solidFill>
                  <a:srgbClr val="000000"/>
                </a:solidFill>
                <a:latin typeface="Arial"/>
                <a:ea typeface="Arial"/>
                <a:cs typeface="Arial"/>
                <a:sym typeface="Arial"/>
              </a:rPr>
              <a:t>mã</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độc</a:t>
            </a:r>
            <a:r>
              <a:rPr lang="en-US" sz="2188" dirty="0">
                <a:solidFill>
                  <a:srgbClr val="000000"/>
                </a:solidFill>
                <a:latin typeface="Arial"/>
                <a:ea typeface="Arial"/>
                <a:cs typeface="Arial"/>
                <a:sym typeface="Arial"/>
              </a:rPr>
              <a:t>.</a:t>
            </a:r>
          </a:p>
          <a:p>
            <a:pPr marL="472486" lvl="1" indent="-236243" algn="l">
              <a:lnSpc>
                <a:spcPts val="3173"/>
              </a:lnSpc>
              <a:buFont typeface="Arial"/>
              <a:buChar char="•"/>
            </a:pP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Tạo</a:t>
            </a:r>
            <a:r>
              <a:rPr lang="en-US" sz="2188" dirty="0">
                <a:solidFill>
                  <a:srgbClr val="000000"/>
                </a:solidFill>
                <a:latin typeface="Arial"/>
                <a:ea typeface="Arial"/>
                <a:cs typeface="Arial"/>
                <a:sym typeface="Arial"/>
              </a:rPr>
              <a:t> File </a:t>
            </a:r>
            <a:r>
              <a:rPr lang="en-US" sz="2188" dirty="0" err="1">
                <a:solidFill>
                  <a:srgbClr val="000000"/>
                </a:solidFill>
                <a:latin typeface="Arial"/>
                <a:ea typeface="Arial"/>
                <a:cs typeface="Arial"/>
                <a:sym typeface="Arial"/>
              </a:rPr>
              <a:t>mã</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độc</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bằng</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ngôn</a:t>
            </a:r>
            <a:r>
              <a:rPr lang="en-US" sz="2188" dirty="0">
                <a:solidFill>
                  <a:srgbClr val="000000"/>
                </a:solidFill>
                <a:latin typeface="Arial"/>
                <a:ea typeface="Arial"/>
                <a:cs typeface="Arial"/>
                <a:sym typeface="Arial"/>
              </a:rPr>
              <a:t> </a:t>
            </a:r>
            <a:r>
              <a:rPr lang="en-US" sz="2188" dirty="0" err="1">
                <a:solidFill>
                  <a:srgbClr val="000000"/>
                </a:solidFill>
                <a:latin typeface="Arial"/>
                <a:ea typeface="Arial"/>
                <a:cs typeface="Arial"/>
                <a:sym typeface="Arial"/>
              </a:rPr>
              <a:t>ngữ</a:t>
            </a:r>
            <a:r>
              <a:rPr lang="en-US" sz="2188" dirty="0">
                <a:solidFill>
                  <a:srgbClr val="000000"/>
                </a:solidFill>
                <a:latin typeface="Arial"/>
                <a:ea typeface="Arial"/>
                <a:cs typeface="Arial"/>
                <a:sym typeface="Arial"/>
              </a:rPr>
              <a:t> python.</a:t>
            </a:r>
          </a:p>
        </p:txBody>
      </p:sp>
      <p:sp>
        <p:nvSpPr>
          <p:cNvPr id="15" name="TextBox 15"/>
          <p:cNvSpPr txBox="1"/>
          <p:nvPr/>
        </p:nvSpPr>
        <p:spPr>
          <a:xfrm>
            <a:off x="473798" y="3628688"/>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1</a:t>
            </a:r>
          </a:p>
        </p:txBody>
      </p:sp>
      <p:grpSp>
        <p:nvGrpSpPr>
          <p:cNvPr id="16" name="Group 16"/>
          <p:cNvGrpSpPr/>
          <p:nvPr/>
        </p:nvGrpSpPr>
        <p:grpSpPr>
          <a:xfrm>
            <a:off x="4572383" y="3523239"/>
            <a:ext cx="3898772" cy="2219999"/>
            <a:chOff x="0" y="0"/>
            <a:chExt cx="1239362" cy="705705"/>
          </a:xfrm>
        </p:grpSpPr>
        <p:sp>
          <p:nvSpPr>
            <p:cNvPr id="17" name="Freeform 17"/>
            <p:cNvSpPr/>
            <p:nvPr/>
          </p:nvSpPr>
          <p:spPr>
            <a:xfrm>
              <a:off x="0" y="0"/>
              <a:ext cx="1239362" cy="705705"/>
            </a:xfrm>
            <a:custGeom>
              <a:avLst/>
              <a:gdLst/>
              <a:ahLst/>
              <a:cxnLst/>
              <a:rect l="l" t="t" r="r" b="b"/>
              <a:pathLst>
                <a:path w="1239362" h="705705">
                  <a:moveTo>
                    <a:pt x="101272" y="0"/>
                  </a:moveTo>
                  <a:lnTo>
                    <a:pt x="1138089" y="0"/>
                  </a:lnTo>
                  <a:cubicBezTo>
                    <a:pt x="1194021" y="0"/>
                    <a:pt x="1239362" y="45341"/>
                    <a:pt x="1239362" y="101272"/>
                  </a:cubicBezTo>
                  <a:lnTo>
                    <a:pt x="1239362" y="604432"/>
                  </a:lnTo>
                  <a:cubicBezTo>
                    <a:pt x="1239362" y="660363"/>
                    <a:pt x="1194021" y="705705"/>
                    <a:pt x="1138089" y="705705"/>
                  </a:cubicBezTo>
                  <a:lnTo>
                    <a:pt x="101272" y="705705"/>
                  </a:lnTo>
                  <a:cubicBezTo>
                    <a:pt x="45341" y="705705"/>
                    <a:pt x="0" y="660363"/>
                    <a:pt x="0" y="604432"/>
                  </a:cubicBezTo>
                  <a:lnTo>
                    <a:pt x="0" y="101272"/>
                  </a:lnTo>
                  <a:cubicBezTo>
                    <a:pt x="0" y="45341"/>
                    <a:pt x="45341" y="0"/>
                    <a:pt x="101272" y="0"/>
                  </a:cubicBezTo>
                  <a:close/>
                </a:path>
              </a:pathLst>
            </a:custGeom>
            <a:solidFill>
              <a:srgbClr val="FFFFFF"/>
            </a:solidFill>
          </p:spPr>
          <p:txBody>
            <a:bodyPr/>
            <a:lstStyle/>
            <a:p>
              <a:endParaRPr lang="vi-VN"/>
            </a:p>
          </p:txBody>
        </p:sp>
        <p:sp>
          <p:nvSpPr>
            <p:cNvPr id="18" name="TextBox 18"/>
            <p:cNvSpPr txBox="1"/>
            <p:nvPr/>
          </p:nvSpPr>
          <p:spPr>
            <a:xfrm>
              <a:off x="0" y="-38100"/>
              <a:ext cx="1239362" cy="743805"/>
            </a:xfrm>
            <a:prstGeom prst="rect">
              <a:avLst/>
            </a:prstGeom>
          </p:spPr>
          <p:txBody>
            <a:bodyPr lIns="50800" tIns="50800" rIns="50800" bIns="50800" rtlCol="0" anchor="ctr"/>
            <a:lstStyle/>
            <a:p>
              <a:pPr algn="ctr">
                <a:lnSpc>
                  <a:spcPts val="2799"/>
                </a:lnSpc>
                <a:spcBef>
                  <a:spcPct val="0"/>
                </a:spcBef>
              </a:pPr>
              <a:endParaRPr/>
            </a:p>
          </p:txBody>
        </p:sp>
      </p:grpSp>
      <p:sp>
        <p:nvSpPr>
          <p:cNvPr id="19" name="TextBox 19"/>
          <p:cNvSpPr txBox="1"/>
          <p:nvPr/>
        </p:nvSpPr>
        <p:spPr>
          <a:xfrm>
            <a:off x="4572383" y="4113159"/>
            <a:ext cx="3785910" cy="1635600"/>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Biên dịch và chuyển File thực thi .py thành File thực thi .exe để chạy trên môi trường Windows.</a:t>
            </a:r>
          </a:p>
        </p:txBody>
      </p:sp>
      <p:sp>
        <p:nvSpPr>
          <p:cNvPr id="20" name="TextBox 20"/>
          <p:cNvSpPr txBox="1"/>
          <p:nvPr/>
        </p:nvSpPr>
        <p:spPr>
          <a:xfrm>
            <a:off x="4871051" y="3628688"/>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2</a:t>
            </a:r>
          </a:p>
        </p:txBody>
      </p:sp>
      <p:grpSp>
        <p:nvGrpSpPr>
          <p:cNvPr id="21" name="Group 21"/>
          <p:cNvGrpSpPr/>
          <p:nvPr/>
        </p:nvGrpSpPr>
        <p:grpSpPr>
          <a:xfrm>
            <a:off x="8966455" y="3455627"/>
            <a:ext cx="3898772" cy="2219999"/>
            <a:chOff x="0" y="0"/>
            <a:chExt cx="1239362" cy="705705"/>
          </a:xfrm>
        </p:grpSpPr>
        <p:sp>
          <p:nvSpPr>
            <p:cNvPr id="22" name="Freeform 22"/>
            <p:cNvSpPr/>
            <p:nvPr/>
          </p:nvSpPr>
          <p:spPr>
            <a:xfrm>
              <a:off x="0" y="0"/>
              <a:ext cx="1239362" cy="705705"/>
            </a:xfrm>
            <a:custGeom>
              <a:avLst/>
              <a:gdLst/>
              <a:ahLst/>
              <a:cxnLst/>
              <a:rect l="l" t="t" r="r" b="b"/>
              <a:pathLst>
                <a:path w="1239362" h="705705">
                  <a:moveTo>
                    <a:pt x="101272" y="0"/>
                  </a:moveTo>
                  <a:lnTo>
                    <a:pt x="1138089" y="0"/>
                  </a:lnTo>
                  <a:cubicBezTo>
                    <a:pt x="1194021" y="0"/>
                    <a:pt x="1239362" y="45341"/>
                    <a:pt x="1239362" y="101272"/>
                  </a:cubicBezTo>
                  <a:lnTo>
                    <a:pt x="1239362" y="604432"/>
                  </a:lnTo>
                  <a:cubicBezTo>
                    <a:pt x="1239362" y="660363"/>
                    <a:pt x="1194021" y="705705"/>
                    <a:pt x="1138089" y="705705"/>
                  </a:cubicBezTo>
                  <a:lnTo>
                    <a:pt x="101272" y="705705"/>
                  </a:lnTo>
                  <a:cubicBezTo>
                    <a:pt x="45341" y="705705"/>
                    <a:pt x="0" y="660363"/>
                    <a:pt x="0" y="604432"/>
                  </a:cubicBezTo>
                  <a:lnTo>
                    <a:pt x="0" y="101272"/>
                  </a:lnTo>
                  <a:cubicBezTo>
                    <a:pt x="0" y="45341"/>
                    <a:pt x="45341" y="0"/>
                    <a:pt x="101272" y="0"/>
                  </a:cubicBezTo>
                  <a:close/>
                </a:path>
              </a:pathLst>
            </a:custGeom>
            <a:solidFill>
              <a:srgbClr val="FFFFFF"/>
            </a:solidFill>
          </p:spPr>
          <p:txBody>
            <a:bodyPr/>
            <a:lstStyle/>
            <a:p>
              <a:endParaRPr lang="vi-VN"/>
            </a:p>
          </p:txBody>
        </p:sp>
        <p:sp>
          <p:nvSpPr>
            <p:cNvPr id="23" name="TextBox 23"/>
            <p:cNvSpPr txBox="1"/>
            <p:nvPr/>
          </p:nvSpPr>
          <p:spPr>
            <a:xfrm>
              <a:off x="0" y="-38100"/>
              <a:ext cx="1239362" cy="743805"/>
            </a:xfrm>
            <a:prstGeom prst="rect">
              <a:avLst/>
            </a:prstGeom>
          </p:spPr>
          <p:txBody>
            <a:bodyPr lIns="50800" tIns="50800" rIns="50800" bIns="50800" rtlCol="0" anchor="ctr"/>
            <a:lstStyle/>
            <a:p>
              <a:pPr algn="ctr">
                <a:lnSpc>
                  <a:spcPts val="2799"/>
                </a:lnSpc>
                <a:spcBef>
                  <a:spcPct val="0"/>
                </a:spcBef>
              </a:pPr>
              <a:endParaRPr/>
            </a:p>
          </p:txBody>
        </p:sp>
      </p:grpSp>
      <p:sp>
        <p:nvSpPr>
          <p:cNvPr id="24" name="TextBox 24"/>
          <p:cNvSpPr txBox="1"/>
          <p:nvPr/>
        </p:nvSpPr>
        <p:spPr>
          <a:xfrm>
            <a:off x="8966455" y="4113159"/>
            <a:ext cx="3785910" cy="1235523"/>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Sử dụng WinRAR để nén File nội dung docx và malware chung với nhau.</a:t>
            </a:r>
          </a:p>
        </p:txBody>
      </p:sp>
      <p:sp>
        <p:nvSpPr>
          <p:cNvPr id="25" name="TextBox 25"/>
          <p:cNvSpPr txBox="1"/>
          <p:nvPr/>
        </p:nvSpPr>
        <p:spPr>
          <a:xfrm>
            <a:off x="9265123" y="3561076"/>
            <a:ext cx="3301436" cy="464820"/>
          </a:xfrm>
          <a:prstGeom prst="rect">
            <a:avLst/>
          </a:prstGeom>
        </p:spPr>
        <p:txBody>
          <a:bodyPr lIns="0" tIns="0" rIns="0" bIns="0" rtlCol="0" anchor="t">
            <a:spAutoFit/>
          </a:bodyPr>
          <a:lstStyle/>
          <a:p>
            <a:pPr algn="ctr">
              <a:lnSpc>
                <a:spcPts val="3780"/>
              </a:lnSpc>
            </a:pPr>
            <a:r>
              <a:rPr lang="en-US" sz="2700" b="1">
                <a:solidFill>
                  <a:srgbClr val="000000"/>
                </a:solidFill>
                <a:latin typeface="Open Sans Bold"/>
                <a:ea typeface="Open Sans Bold"/>
                <a:cs typeface="Open Sans Bold"/>
                <a:sym typeface="Open Sans Bold"/>
              </a:rPr>
              <a:t>Giai đoạn 3</a:t>
            </a:r>
          </a:p>
        </p:txBody>
      </p:sp>
      <p:grpSp>
        <p:nvGrpSpPr>
          <p:cNvPr id="26" name="Group 26"/>
          <p:cNvGrpSpPr/>
          <p:nvPr/>
        </p:nvGrpSpPr>
        <p:grpSpPr>
          <a:xfrm>
            <a:off x="13360528" y="3523239"/>
            <a:ext cx="3898772" cy="2219999"/>
            <a:chOff x="0" y="0"/>
            <a:chExt cx="1239362" cy="705705"/>
          </a:xfrm>
        </p:grpSpPr>
        <p:sp>
          <p:nvSpPr>
            <p:cNvPr id="27" name="Freeform 27"/>
            <p:cNvSpPr/>
            <p:nvPr/>
          </p:nvSpPr>
          <p:spPr>
            <a:xfrm>
              <a:off x="0" y="0"/>
              <a:ext cx="1239362" cy="705705"/>
            </a:xfrm>
            <a:custGeom>
              <a:avLst/>
              <a:gdLst/>
              <a:ahLst/>
              <a:cxnLst/>
              <a:rect l="l" t="t" r="r" b="b"/>
              <a:pathLst>
                <a:path w="1239362" h="705705">
                  <a:moveTo>
                    <a:pt x="101272" y="0"/>
                  </a:moveTo>
                  <a:lnTo>
                    <a:pt x="1138089" y="0"/>
                  </a:lnTo>
                  <a:cubicBezTo>
                    <a:pt x="1194021" y="0"/>
                    <a:pt x="1239362" y="45341"/>
                    <a:pt x="1239362" y="101272"/>
                  </a:cubicBezTo>
                  <a:lnTo>
                    <a:pt x="1239362" y="604432"/>
                  </a:lnTo>
                  <a:cubicBezTo>
                    <a:pt x="1239362" y="660363"/>
                    <a:pt x="1194021" y="705705"/>
                    <a:pt x="1138089" y="705705"/>
                  </a:cubicBezTo>
                  <a:lnTo>
                    <a:pt x="101272" y="705705"/>
                  </a:lnTo>
                  <a:cubicBezTo>
                    <a:pt x="45341" y="705705"/>
                    <a:pt x="0" y="660363"/>
                    <a:pt x="0" y="604432"/>
                  </a:cubicBezTo>
                  <a:lnTo>
                    <a:pt x="0" y="101272"/>
                  </a:lnTo>
                  <a:cubicBezTo>
                    <a:pt x="0" y="45341"/>
                    <a:pt x="45341" y="0"/>
                    <a:pt x="101272" y="0"/>
                  </a:cubicBezTo>
                  <a:close/>
                </a:path>
              </a:pathLst>
            </a:custGeom>
            <a:solidFill>
              <a:srgbClr val="FFFFFF"/>
            </a:solidFill>
          </p:spPr>
          <p:txBody>
            <a:bodyPr/>
            <a:lstStyle/>
            <a:p>
              <a:endParaRPr lang="vi-VN"/>
            </a:p>
          </p:txBody>
        </p:sp>
        <p:sp>
          <p:nvSpPr>
            <p:cNvPr id="28" name="TextBox 28"/>
            <p:cNvSpPr txBox="1"/>
            <p:nvPr/>
          </p:nvSpPr>
          <p:spPr>
            <a:xfrm>
              <a:off x="0" y="-38100"/>
              <a:ext cx="1239362" cy="743805"/>
            </a:xfrm>
            <a:prstGeom prst="rect">
              <a:avLst/>
            </a:prstGeom>
          </p:spPr>
          <p:txBody>
            <a:bodyPr lIns="50800" tIns="50800" rIns="50800" bIns="50800" rtlCol="0" anchor="ctr"/>
            <a:lstStyle/>
            <a:p>
              <a:pPr algn="ctr">
                <a:lnSpc>
                  <a:spcPts val="2799"/>
                </a:lnSpc>
                <a:spcBef>
                  <a:spcPct val="0"/>
                </a:spcBef>
              </a:pPr>
              <a:endParaRPr/>
            </a:p>
          </p:txBody>
        </p:sp>
      </p:grpSp>
      <p:sp>
        <p:nvSpPr>
          <p:cNvPr id="29" name="TextBox 29"/>
          <p:cNvSpPr txBox="1"/>
          <p:nvPr/>
        </p:nvSpPr>
        <p:spPr>
          <a:xfrm>
            <a:off x="13360528" y="4113159"/>
            <a:ext cx="3785910" cy="1235523"/>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Gửi File nén mã độc gồm nội dung có mã độ cẩn lên Google Drive.</a:t>
            </a:r>
          </a:p>
        </p:txBody>
      </p:sp>
      <p:sp>
        <p:nvSpPr>
          <p:cNvPr id="30" name="TextBox 30"/>
          <p:cNvSpPr txBox="1"/>
          <p:nvPr/>
        </p:nvSpPr>
        <p:spPr>
          <a:xfrm>
            <a:off x="13659196" y="3628688"/>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4</a:t>
            </a:r>
          </a:p>
        </p:txBody>
      </p:sp>
      <p:grpSp>
        <p:nvGrpSpPr>
          <p:cNvPr id="31" name="Group 31"/>
          <p:cNvGrpSpPr/>
          <p:nvPr/>
        </p:nvGrpSpPr>
        <p:grpSpPr>
          <a:xfrm>
            <a:off x="175130" y="6506175"/>
            <a:ext cx="3898772" cy="2752125"/>
            <a:chOff x="0" y="0"/>
            <a:chExt cx="1239362" cy="874859"/>
          </a:xfrm>
        </p:grpSpPr>
        <p:sp>
          <p:nvSpPr>
            <p:cNvPr id="32" name="Freeform 32"/>
            <p:cNvSpPr/>
            <p:nvPr/>
          </p:nvSpPr>
          <p:spPr>
            <a:xfrm>
              <a:off x="0" y="0"/>
              <a:ext cx="1239362" cy="874859"/>
            </a:xfrm>
            <a:custGeom>
              <a:avLst/>
              <a:gdLst/>
              <a:ahLst/>
              <a:cxnLst/>
              <a:rect l="l" t="t" r="r" b="b"/>
              <a:pathLst>
                <a:path w="1239362" h="874859">
                  <a:moveTo>
                    <a:pt x="101272" y="0"/>
                  </a:moveTo>
                  <a:lnTo>
                    <a:pt x="1138089" y="0"/>
                  </a:lnTo>
                  <a:cubicBezTo>
                    <a:pt x="1194021" y="0"/>
                    <a:pt x="1239362" y="45341"/>
                    <a:pt x="1239362" y="101272"/>
                  </a:cubicBezTo>
                  <a:lnTo>
                    <a:pt x="1239362" y="773587"/>
                  </a:lnTo>
                  <a:cubicBezTo>
                    <a:pt x="1239362" y="829518"/>
                    <a:pt x="1194021" y="874859"/>
                    <a:pt x="1138089" y="874859"/>
                  </a:cubicBezTo>
                  <a:lnTo>
                    <a:pt x="101272" y="874859"/>
                  </a:lnTo>
                  <a:cubicBezTo>
                    <a:pt x="45341" y="874859"/>
                    <a:pt x="0" y="829518"/>
                    <a:pt x="0" y="773587"/>
                  </a:cubicBezTo>
                  <a:lnTo>
                    <a:pt x="0" y="101272"/>
                  </a:lnTo>
                  <a:cubicBezTo>
                    <a:pt x="0" y="45341"/>
                    <a:pt x="45341" y="0"/>
                    <a:pt x="101272" y="0"/>
                  </a:cubicBezTo>
                  <a:close/>
                </a:path>
              </a:pathLst>
            </a:custGeom>
            <a:solidFill>
              <a:srgbClr val="FFFFFF"/>
            </a:solidFill>
          </p:spPr>
          <p:txBody>
            <a:bodyPr/>
            <a:lstStyle/>
            <a:p>
              <a:endParaRPr lang="vi-VN"/>
            </a:p>
          </p:txBody>
        </p:sp>
        <p:sp>
          <p:nvSpPr>
            <p:cNvPr id="33" name="TextBox 33"/>
            <p:cNvSpPr txBox="1"/>
            <p:nvPr/>
          </p:nvSpPr>
          <p:spPr>
            <a:xfrm>
              <a:off x="0" y="-38100"/>
              <a:ext cx="1239362" cy="912959"/>
            </a:xfrm>
            <a:prstGeom prst="rect">
              <a:avLst/>
            </a:prstGeom>
          </p:spPr>
          <p:txBody>
            <a:bodyPr lIns="50800" tIns="50800" rIns="50800" bIns="50800" rtlCol="0" anchor="ctr"/>
            <a:lstStyle/>
            <a:p>
              <a:pPr algn="ctr">
                <a:lnSpc>
                  <a:spcPts val="2799"/>
                </a:lnSpc>
                <a:spcBef>
                  <a:spcPct val="0"/>
                </a:spcBef>
              </a:pPr>
              <a:endParaRPr/>
            </a:p>
          </p:txBody>
        </p:sp>
      </p:grpSp>
      <p:sp>
        <p:nvSpPr>
          <p:cNvPr id="34" name="TextBox 34"/>
          <p:cNvSpPr txBox="1"/>
          <p:nvPr/>
        </p:nvSpPr>
        <p:spPr>
          <a:xfrm>
            <a:off x="175130" y="7096095"/>
            <a:ext cx="3785910" cy="1635600"/>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Sử dụng chiêu trò, dụ dỗ nạn nhân download File để giải nén và xem nội dung File.</a:t>
            </a:r>
          </a:p>
        </p:txBody>
      </p:sp>
      <p:sp>
        <p:nvSpPr>
          <p:cNvPr id="35" name="TextBox 35"/>
          <p:cNvSpPr txBox="1"/>
          <p:nvPr/>
        </p:nvSpPr>
        <p:spPr>
          <a:xfrm>
            <a:off x="473798" y="6611624"/>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5</a:t>
            </a:r>
          </a:p>
        </p:txBody>
      </p:sp>
      <p:grpSp>
        <p:nvGrpSpPr>
          <p:cNvPr id="36" name="Group 36"/>
          <p:cNvGrpSpPr/>
          <p:nvPr/>
        </p:nvGrpSpPr>
        <p:grpSpPr>
          <a:xfrm>
            <a:off x="4572383" y="6506175"/>
            <a:ext cx="3898772" cy="2752125"/>
            <a:chOff x="0" y="0"/>
            <a:chExt cx="1239362" cy="874859"/>
          </a:xfrm>
        </p:grpSpPr>
        <p:sp>
          <p:nvSpPr>
            <p:cNvPr id="37" name="Freeform 37"/>
            <p:cNvSpPr/>
            <p:nvPr/>
          </p:nvSpPr>
          <p:spPr>
            <a:xfrm>
              <a:off x="0" y="0"/>
              <a:ext cx="1239362" cy="874859"/>
            </a:xfrm>
            <a:custGeom>
              <a:avLst/>
              <a:gdLst/>
              <a:ahLst/>
              <a:cxnLst/>
              <a:rect l="l" t="t" r="r" b="b"/>
              <a:pathLst>
                <a:path w="1239362" h="874859">
                  <a:moveTo>
                    <a:pt x="101272" y="0"/>
                  </a:moveTo>
                  <a:lnTo>
                    <a:pt x="1138089" y="0"/>
                  </a:lnTo>
                  <a:cubicBezTo>
                    <a:pt x="1194021" y="0"/>
                    <a:pt x="1239362" y="45341"/>
                    <a:pt x="1239362" y="101272"/>
                  </a:cubicBezTo>
                  <a:lnTo>
                    <a:pt x="1239362" y="773587"/>
                  </a:lnTo>
                  <a:cubicBezTo>
                    <a:pt x="1239362" y="829518"/>
                    <a:pt x="1194021" y="874859"/>
                    <a:pt x="1138089" y="874859"/>
                  </a:cubicBezTo>
                  <a:lnTo>
                    <a:pt x="101272" y="874859"/>
                  </a:lnTo>
                  <a:cubicBezTo>
                    <a:pt x="45341" y="874859"/>
                    <a:pt x="0" y="829518"/>
                    <a:pt x="0" y="773587"/>
                  </a:cubicBezTo>
                  <a:lnTo>
                    <a:pt x="0" y="101272"/>
                  </a:lnTo>
                  <a:cubicBezTo>
                    <a:pt x="0" y="45341"/>
                    <a:pt x="45341" y="0"/>
                    <a:pt x="101272" y="0"/>
                  </a:cubicBezTo>
                  <a:close/>
                </a:path>
              </a:pathLst>
            </a:custGeom>
            <a:solidFill>
              <a:srgbClr val="FFFFFF"/>
            </a:solidFill>
          </p:spPr>
          <p:txBody>
            <a:bodyPr/>
            <a:lstStyle/>
            <a:p>
              <a:endParaRPr lang="vi-VN"/>
            </a:p>
          </p:txBody>
        </p:sp>
        <p:sp>
          <p:nvSpPr>
            <p:cNvPr id="38" name="TextBox 38"/>
            <p:cNvSpPr txBox="1"/>
            <p:nvPr/>
          </p:nvSpPr>
          <p:spPr>
            <a:xfrm>
              <a:off x="0" y="-38100"/>
              <a:ext cx="1239362" cy="912959"/>
            </a:xfrm>
            <a:prstGeom prst="rect">
              <a:avLst/>
            </a:prstGeom>
          </p:spPr>
          <p:txBody>
            <a:bodyPr lIns="50800" tIns="50800" rIns="50800" bIns="50800" rtlCol="0" anchor="ctr"/>
            <a:lstStyle/>
            <a:p>
              <a:pPr algn="ctr">
                <a:lnSpc>
                  <a:spcPts val="2799"/>
                </a:lnSpc>
                <a:spcBef>
                  <a:spcPct val="0"/>
                </a:spcBef>
              </a:pPr>
              <a:endParaRPr/>
            </a:p>
          </p:txBody>
        </p:sp>
      </p:grpSp>
      <p:sp>
        <p:nvSpPr>
          <p:cNvPr id="39" name="TextBox 39"/>
          <p:cNvSpPr txBox="1"/>
          <p:nvPr/>
        </p:nvSpPr>
        <p:spPr>
          <a:xfrm>
            <a:off x="4572383" y="7096095"/>
            <a:ext cx="3785910" cy="2035677"/>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Khi mã độc thực thi File nội dung sẽ hiện lên trước và mã độc chạy ngầm mà nạn nhân không hề hay biết.</a:t>
            </a:r>
          </a:p>
        </p:txBody>
      </p:sp>
      <p:sp>
        <p:nvSpPr>
          <p:cNvPr id="40" name="TextBox 40"/>
          <p:cNvSpPr txBox="1"/>
          <p:nvPr/>
        </p:nvSpPr>
        <p:spPr>
          <a:xfrm>
            <a:off x="4871051" y="6611624"/>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6</a:t>
            </a:r>
          </a:p>
        </p:txBody>
      </p:sp>
      <p:grpSp>
        <p:nvGrpSpPr>
          <p:cNvPr id="41" name="Group 41"/>
          <p:cNvGrpSpPr/>
          <p:nvPr/>
        </p:nvGrpSpPr>
        <p:grpSpPr>
          <a:xfrm>
            <a:off x="8966455" y="6438563"/>
            <a:ext cx="3898772" cy="2819737"/>
            <a:chOff x="0" y="0"/>
            <a:chExt cx="1239362" cy="896352"/>
          </a:xfrm>
        </p:grpSpPr>
        <p:sp>
          <p:nvSpPr>
            <p:cNvPr id="42" name="Freeform 42"/>
            <p:cNvSpPr/>
            <p:nvPr/>
          </p:nvSpPr>
          <p:spPr>
            <a:xfrm>
              <a:off x="0" y="0"/>
              <a:ext cx="1239362" cy="896352"/>
            </a:xfrm>
            <a:custGeom>
              <a:avLst/>
              <a:gdLst/>
              <a:ahLst/>
              <a:cxnLst/>
              <a:rect l="l" t="t" r="r" b="b"/>
              <a:pathLst>
                <a:path w="1239362" h="896352">
                  <a:moveTo>
                    <a:pt x="101272" y="0"/>
                  </a:moveTo>
                  <a:lnTo>
                    <a:pt x="1138089" y="0"/>
                  </a:lnTo>
                  <a:cubicBezTo>
                    <a:pt x="1194021" y="0"/>
                    <a:pt x="1239362" y="45341"/>
                    <a:pt x="1239362" y="101272"/>
                  </a:cubicBezTo>
                  <a:lnTo>
                    <a:pt x="1239362" y="795080"/>
                  </a:lnTo>
                  <a:cubicBezTo>
                    <a:pt x="1239362" y="851011"/>
                    <a:pt x="1194021" y="896352"/>
                    <a:pt x="1138089" y="896352"/>
                  </a:cubicBezTo>
                  <a:lnTo>
                    <a:pt x="101272" y="896352"/>
                  </a:lnTo>
                  <a:cubicBezTo>
                    <a:pt x="45341" y="896352"/>
                    <a:pt x="0" y="851011"/>
                    <a:pt x="0" y="795080"/>
                  </a:cubicBezTo>
                  <a:lnTo>
                    <a:pt x="0" y="101272"/>
                  </a:lnTo>
                  <a:cubicBezTo>
                    <a:pt x="0" y="45341"/>
                    <a:pt x="45341" y="0"/>
                    <a:pt x="101272" y="0"/>
                  </a:cubicBezTo>
                  <a:close/>
                </a:path>
              </a:pathLst>
            </a:custGeom>
            <a:solidFill>
              <a:srgbClr val="FFFFFF"/>
            </a:solidFill>
          </p:spPr>
          <p:txBody>
            <a:bodyPr/>
            <a:lstStyle/>
            <a:p>
              <a:endParaRPr lang="vi-VN"/>
            </a:p>
          </p:txBody>
        </p:sp>
        <p:sp>
          <p:nvSpPr>
            <p:cNvPr id="43" name="TextBox 43"/>
            <p:cNvSpPr txBox="1"/>
            <p:nvPr/>
          </p:nvSpPr>
          <p:spPr>
            <a:xfrm>
              <a:off x="0" y="-38100"/>
              <a:ext cx="1239362" cy="934452"/>
            </a:xfrm>
            <a:prstGeom prst="rect">
              <a:avLst/>
            </a:prstGeom>
          </p:spPr>
          <p:txBody>
            <a:bodyPr lIns="50800" tIns="50800" rIns="50800" bIns="50800" rtlCol="0" anchor="ctr"/>
            <a:lstStyle/>
            <a:p>
              <a:pPr algn="ctr">
                <a:lnSpc>
                  <a:spcPts val="2799"/>
                </a:lnSpc>
                <a:spcBef>
                  <a:spcPct val="0"/>
                </a:spcBef>
              </a:pPr>
              <a:endParaRPr/>
            </a:p>
          </p:txBody>
        </p:sp>
      </p:grpSp>
      <p:sp>
        <p:nvSpPr>
          <p:cNvPr id="44" name="TextBox 44"/>
          <p:cNvSpPr txBox="1"/>
          <p:nvPr/>
        </p:nvSpPr>
        <p:spPr>
          <a:xfrm>
            <a:off x="8966455" y="7028483"/>
            <a:ext cx="3785910" cy="2035677"/>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Sau khi mã độc thực thi mã hoá toàn bộ dữ liệu thành công, kèm popup thông báo gửi thông tin tiềnchuộc.</a:t>
            </a:r>
          </a:p>
        </p:txBody>
      </p:sp>
      <p:sp>
        <p:nvSpPr>
          <p:cNvPr id="45" name="TextBox 45"/>
          <p:cNvSpPr txBox="1"/>
          <p:nvPr/>
        </p:nvSpPr>
        <p:spPr>
          <a:xfrm>
            <a:off x="9265123" y="6544012"/>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7</a:t>
            </a:r>
          </a:p>
        </p:txBody>
      </p:sp>
      <p:grpSp>
        <p:nvGrpSpPr>
          <p:cNvPr id="46" name="Group 46"/>
          <p:cNvGrpSpPr/>
          <p:nvPr/>
        </p:nvGrpSpPr>
        <p:grpSpPr>
          <a:xfrm>
            <a:off x="13360528" y="6506175"/>
            <a:ext cx="3898772" cy="2752125"/>
            <a:chOff x="0" y="0"/>
            <a:chExt cx="1239362" cy="874859"/>
          </a:xfrm>
        </p:grpSpPr>
        <p:sp>
          <p:nvSpPr>
            <p:cNvPr id="47" name="Freeform 47"/>
            <p:cNvSpPr/>
            <p:nvPr/>
          </p:nvSpPr>
          <p:spPr>
            <a:xfrm>
              <a:off x="0" y="0"/>
              <a:ext cx="1239362" cy="874859"/>
            </a:xfrm>
            <a:custGeom>
              <a:avLst/>
              <a:gdLst/>
              <a:ahLst/>
              <a:cxnLst/>
              <a:rect l="l" t="t" r="r" b="b"/>
              <a:pathLst>
                <a:path w="1239362" h="874859">
                  <a:moveTo>
                    <a:pt x="101272" y="0"/>
                  </a:moveTo>
                  <a:lnTo>
                    <a:pt x="1138089" y="0"/>
                  </a:lnTo>
                  <a:cubicBezTo>
                    <a:pt x="1194021" y="0"/>
                    <a:pt x="1239362" y="45341"/>
                    <a:pt x="1239362" y="101272"/>
                  </a:cubicBezTo>
                  <a:lnTo>
                    <a:pt x="1239362" y="773587"/>
                  </a:lnTo>
                  <a:cubicBezTo>
                    <a:pt x="1239362" y="829518"/>
                    <a:pt x="1194021" y="874859"/>
                    <a:pt x="1138089" y="874859"/>
                  </a:cubicBezTo>
                  <a:lnTo>
                    <a:pt x="101272" y="874859"/>
                  </a:lnTo>
                  <a:cubicBezTo>
                    <a:pt x="45341" y="874859"/>
                    <a:pt x="0" y="829518"/>
                    <a:pt x="0" y="773587"/>
                  </a:cubicBezTo>
                  <a:lnTo>
                    <a:pt x="0" y="101272"/>
                  </a:lnTo>
                  <a:cubicBezTo>
                    <a:pt x="0" y="45341"/>
                    <a:pt x="45341" y="0"/>
                    <a:pt x="101272" y="0"/>
                  </a:cubicBezTo>
                  <a:close/>
                </a:path>
              </a:pathLst>
            </a:custGeom>
            <a:solidFill>
              <a:srgbClr val="FFFFFF"/>
            </a:solidFill>
          </p:spPr>
          <p:txBody>
            <a:bodyPr/>
            <a:lstStyle/>
            <a:p>
              <a:endParaRPr lang="vi-VN"/>
            </a:p>
          </p:txBody>
        </p:sp>
        <p:sp>
          <p:nvSpPr>
            <p:cNvPr id="48" name="TextBox 48"/>
            <p:cNvSpPr txBox="1"/>
            <p:nvPr/>
          </p:nvSpPr>
          <p:spPr>
            <a:xfrm>
              <a:off x="0" y="-38100"/>
              <a:ext cx="1239362" cy="912959"/>
            </a:xfrm>
            <a:prstGeom prst="rect">
              <a:avLst/>
            </a:prstGeom>
          </p:spPr>
          <p:txBody>
            <a:bodyPr lIns="50800" tIns="50800" rIns="50800" bIns="50800" rtlCol="0" anchor="ctr"/>
            <a:lstStyle/>
            <a:p>
              <a:pPr algn="ctr">
                <a:lnSpc>
                  <a:spcPts val="2799"/>
                </a:lnSpc>
                <a:spcBef>
                  <a:spcPct val="0"/>
                </a:spcBef>
              </a:pPr>
              <a:endParaRPr/>
            </a:p>
          </p:txBody>
        </p:sp>
      </p:grpSp>
      <p:sp>
        <p:nvSpPr>
          <p:cNvPr id="49" name="TextBox 49"/>
          <p:cNvSpPr txBox="1"/>
          <p:nvPr/>
        </p:nvSpPr>
        <p:spPr>
          <a:xfrm>
            <a:off x="13360528" y="7096095"/>
            <a:ext cx="3785910" cy="1635600"/>
          </a:xfrm>
          <a:prstGeom prst="rect">
            <a:avLst/>
          </a:prstGeom>
        </p:spPr>
        <p:txBody>
          <a:bodyPr lIns="0" tIns="0" rIns="0" bIns="0" rtlCol="0" anchor="t">
            <a:spAutoFit/>
          </a:bodyPr>
          <a:lstStyle/>
          <a:p>
            <a:pPr marL="472486" lvl="1" indent="-236243" algn="l">
              <a:lnSpc>
                <a:spcPts val="3173"/>
              </a:lnSpc>
              <a:buFont typeface="Arial"/>
              <a:buChar char="•"/>
            </a:pPr>
            <a:r>
              <a:rPr lang="en-US" sz="2188">
                <a:solidFill>
                  <a:srgbClr val="000000"/>
                </a:solidFill>
                <a:latin typeface="Arial"/>
                <a:ea typeface="Arial"/>
                <a:cs typeface="Arial"/>
                <a:sym typeface="Arial"/>
              </a:rPr>
              <a:t>Sau khi nạn nhân gửi tiền chuộc, Attacker sẽgửi fie giải mã .exe cho nạn nhân để khôi phục dữ liệu.</a:t>
            </a:r>
          </a:p>
        </p:txBody>
      </p:sp>
      <p:sp>
        <p:nvSpPr>
          <p:cNvPr id="50" name="TextBox 50"/>
          <p:cNvSpPr txBox="1"/>
          <p:nvPr/>
        </p:nvSpPr>
        <p:spPr>
          <a:xfrm>
            <a:off x="13659196" y="6611624"/>
            <a:ext cx="3301436" cy="481357"/>
          </a:xfrm>
          <a:prstGeom prst="rect">
            <a:avLst/>
          </a:prstGeom>
        </p:spPr>
        <p:txBody>
          <a:bodyPr lIns="0" tIns="0" rIns="0" bIns="0" rtlCol="0" anchor="t">
            <a:spAutoFit/>
          </a:bodyPr>
          <a:lstStyle/>
          <a:p>
            <a:pPr algn="ctr">
              <a:lnSpc>
                <a:spcPts val="3920"/>
              </a:lnSpc>
            </a:pPr>
            <a:r>
              <a:rPr lang="en-US" sz="2800" b="1">
                <a:solidFill>
                  <a:srgbClr val="000000"/>
                </a:solidFill>
                <a:latin typeface="Open Sans Bold"/>
                <a:ea typeface="Open Sans Bold"/>
                <a:cs typeface="Open Sans Bold"/>
                <a:sym typeface="Open Sans Bold"/>
              </a:rPr>
              <a:t>Giai đoạn 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Freeform 2"/>
          <p:cNvSpPr/>
          <p:nvPr/>
        </p:nvSpPr>
        <p:spPr>
          <a:xfrm>
            <a:off x="2563794" y="2124196"/>
            <a:ext cx="13160412" cy="7383729"/>
          </a:xfrm>
          <a:custGeom>
            <a:avLst/>
            <a:gdLst/>
            <a:ahLst/>
            <a:cxnLst/>
            <a:rect l="l" t="t" r="r" b="b"/>
            <a:pathLst>
              <a:path w="13160412" h="7383729">
                <a:moveTo>
                  <a:pt x="0" y="0"/>
                </a:moveTo>
                <a:lnTo>
                  <a:pt x="13160412" y="0"/>
                </a:lnTo>
                <a:lnTo>
                  <a:pt x="13160412" y="7383729"/>
                </a:lnTo>
                <a:lnTo>
                  <a:pt x="0" y="7383729"/>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1028700" y="895350"/>
            <a:ext cx="10170722" cy="1112382"/>
          </a:xfrm>
          <a:prstGeom prst="rect">
            <a:avLst/>
          </a:prstGeom>
        </p:spPr>
        <p:txBody>
          <a:bodyPr lIns="0" tIns="0" rIns="0" bIns="0" rtlCol="0" anchor="t">
            <a:spAutoFit/>
          </a:bodyPr>
          <a:lstStyle/>
          <a:p>
            <a:pPr algn="l">
              <a:lnSpc>
                <a:spcPts val="9037"/>
              </a:lnSpc>
            </a:pPr>
            <a:r>
              <a:rPr lang="en-US" sz="6455" dirty="0">
                <a:solidFill>
                  <a:srgbClr val="000000"/>
                </a:solidFill>
                <a:latin typeface="Baloo"/>
                <a:ea typeface="Baloo"/>
                <a:cs typeface="Baloo"/>
                <a:sym typeface="Baloo"/>
              </a:rPr>
              <a:t>3.2 MÔ HÌNH THỰC NGHIỆM</a:t>
            </a:r>
          </a:p>
        </p:txBody>
      </p:sp>
      <p:sp>
        <p:nvSpPr>
          <p:cNvPr id="4" name="TextBox 4"/>
          <p:cNvSpPr txBox="1"/>
          <p:nvPr/>
        </p:nvSpPr>
        <p:spPr>
          <a:xfrm>
            <a:off x="16875323" y="9134475"/>
            <a:ext cx="1031677"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7758-73E1-6A95-B3EE-605AB9AB6AE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E94A4E4-FCB6-8DB2-DCC1-D7A34F2DF1C4}"/>
              </a:ext>
            </a:extLst>
          </p:cNvPr>
          <p:cNvSpPr txBox="1"/>
          <p:nvPr/>
        </p:nvSpPr>
        <p:spPr>
          <a:xfrm>
            <a:off x="16838184" y="9134475"/>
            <a:ext cx="1068816"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14</a:t>
            </a:r>
          </a:p>
        </p:txBody>
      </p:sp>
      <p:sp>
        <p:nvSpPr>
          <p:cNvPr id="3" name="TextBox 3">
            <a:extLst>
              <a:ext uri="{FF2B5EF4-FFF2-40B4-BE49-F238E27FC236}">
                <a16:creationId xmlns:a16="http://schemas.microsoft.com/office/drawing/2014/main" id="{EDCD4730-FB80-A796-82AD-E932EAA8DDCE}"/>
              </a:ext>
            </a:extLst>
          </p:cNvPr>
          <p:cNvSpPr txBox="1"/>
          <p:nvPr/>
        </p:nvSpPr>
        <p:spPr>
          <a:xfrm>
            <a:off x="762000" y="952500"/>
            <a:ext cx="16840200" cy="1025922"/>
          </a:xfrm>
          <a:prstGeom prst="rect">
            <a:avLst/>
          </a:prstGeom>
        </p:spPr>
        <p:txBody>
          <a:bodyPr wrap="square" lIns="0" tIns="0" rIns="0" bIns="0" rtlCol="0" anchor="t">
            <a:spAutoFit/>
          </a:bodyPr>
          <a:lstStyle/>
          <a:p>
            <a:pPr algn="l">
              <a:lnSpc>
                <a:spcPts val="7999"/>
              </a:lnSpc>
            </a:pPr>
            <a:r>
              <a:rPr lang="en-US" sz="6460" dirty="0">
                <a:solidFill>
                  <a:srgbClr val="000000"/>
                </a:solidFill>
                <a:latin typeface="Baloo"/>
                <a:ea typeface="Baloo"/>
                <a:cs typeface="Baloo"/>
                <a:sym typeface="Baloo"/>
              </a:rPr>
              <a:t>3.4 KẾT QUẢ SAU KHI MÃ HÓA</a:t>
            </a:r>
          </a:p>
        </p:txBody>
      </p:sp>
      <p:pic>
        <p:nvPicPr>
          <p:cNvPr id="1026" name="Picture 2">
            <a:extLst>
              <a:ext uri="{FF2B5EF4-FFF2-40B4-BE49-F238E27FC236}">
                <a16:creationId xmlns:a16="http://schemas.microsoft.com/office/drawing/2014/main" id="{B644EE65-12D7-5D99-DBB0-C1CE1DC3D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24100"/>
            <a:ext cx="4495800" cy="526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id="{5364E5FB-E30C-1616-6A02-BCEA14161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478" y="4010641"/>
            <a:ext cx="6401024"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FCFA2948-7857-3912-4225-205428C54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2702" y="3046459"/>
            <a:ext cx="5764213"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96F2745-273A-C10F-03E2-166438B53306}"/>
              </a:ext>
            </a:extLst>
          </p:cNvPr>
          <p:cNvSpPr txBox="1"/>
          <p:nvPr/>
        </p:nvSpPr>
        <p:spPr>
          <a:xfrm>
            <a:off x="900016" y="7937719"/>
            <a:ext cx="3847528"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Hiển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báo</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30118BD-3959-7B3F-3A56-F0A2AA084E75}"/>
              </a:ext>
            </a:extLst>
          </p:cNvPr>
          <p:cNvSpPr txBox="1"/>
          <p:nvPr/>
        </p:nvSpPr>
        <p:spPr>
          <a:xfrm>
            <a:off x="6705600" y="7937718"/>
            <a:ext cx="4019049"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662B58-E8E9-CD29-22AF-BF25D7F66DDF}"/>
              </a:ext>
            </a:extLst>
          </p:cNvPr>
          <p:cNvSpPr txBox="1"/>
          <p:nvPr/>
        </p:nvSpPr>
        <p:spPr>
          <a:xfrm>
            <a:off x="12957763" y="7937718"/>
            <a:ext cx="4430221"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3: Danh </a:t>
            </a:r>
            <a:r>
              <a:rPr lang="en-US" sz="2400" dirty="0" err="1">
                <a:latin typeface="Arial" panose="020B0604020202020204" pitchFamily="34" charset="0"/>
                <a:cs typeface="Arial" panose="020B0604020202020204" pitchFamily="34" charset="0"/>
              </a:rPr>
              <a:t>sách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File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427732"/>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C17A-5AA3-178B-B55C-ED3F8FDDB7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ED5BCF2-04B2-C6E8-8830-251317018CCC}"/>
              </a:ext>
            </a:extLst>
          </p:cNvPr>
          <p:cNvSpPr txBox="1"/>
          <p:nvPr/>
        </p:nvSpPr>
        <p:spPr>
          <a:xfrm>
            <a:off x="16838184" y="9134475"/>
            <a:ext cx="1068816"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15</a:t>
            </a:r>
          </a:p>
        </p:txBody>
      </p:sp>
      <p:sp>
        <p:nvSpPr>
          <p:cNvPr id="3" name="TextBox 3">
            <a:extLst>
              <a:ext uri="{FF2B5EF4-FFF2-40B4-BE49-F238E27FC236}">
                <a16:creationId xmlns:a16="http://schemas.microsoft.com/office/drawing/2014/main" id="{220614E2-5603-089D-0176-A2A30E8E757C}"/>
              </a:ext>
            </a:extLst>
          </p:cNvPr>
          <p:cNvSpPr txBox="1"/>
          <p:nvPr/>
        </p:nvSpPr>
        <p:spPr>
          <a:xfrm>
            <a:off x="762000" y="952500"/>
            <a:ext cx="16840200" cy="1025922"/>
          </a:xfrm>
          <a:prstGeom prst="rect">
            <a:avLst/>
          </a:prstGeom>
        </p:spPr>
        <p:txBody>
          <a:bodyPr wrap="square" lIns="0" tIns="0" rIns="0" bIns="0" rtlCol="0" anchor="t">
            <a:spAutoFit/>
          </a:bodyPr>
          <a:lstStyle/>
          <a:p>
            <a:pPr algn="l">
              <a:lnSpc>
                <a:spcPts val="7999"/>
              </a:lnSpc>
            </a:pPr>
            <a:r>
              <a:rPr lang="en-US" sz="6460" dirty="0">
                <a:solidFill>
                  <a:srgbClr val="000000"/>
                </a:solidFill>
                <a:latin typeface="Baloo"/>
                <a:ea typeface="Baloo"/>
                <a:cs typeface="Baloo"/>
                <a:sym typeface="Baloo"/>
              </a:rPr>
              <a:t>3.5 KẾT QUẢ SAU KHI GIẢI MÃ</a:t>
            </a:r>
          </a:p>
        </p:txBody>
      </p:sp>
      <p:sp>
        <p:nvSpPr>
          <p:cNvPr id="14" name="TextBox 13">
            <a:extLst>
              <a:ext uri="{FF2B5EF4-FFF2-40B4-BE49-F238E27FC236}">
                <a16:creationId xmlns:a16="http://schemas.microsoft.com/office/drawing/2014/main" id="{1E30976D-9384-49D2-6380-3581E0F4FAB1}"/>
              </a:ext>
            </a:extLst>
          </p:cNvPr>
          <p:cNvSpPr txBox="1"/>
          <p:nvPr/>
        </p:nvSpPr>
        <p:spPr>
          <a:xfrm>
            <a:off x="2057400" y="7149650"/>
            <a:ext cx="5864106"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1: Danh </a:t>
            </a:r>
            <a:r>
              <a:rPr lang="en-US" sz="2400" dirty="0" err="1">
                <a:latin typeface="Arial" panose="020B0604020202020204" pitchFamily="34" charset="0"/>
                <a:cs typeface="Arial" panose="020B0604020202020204" pitchFamily="34" charset="0"/>
              </a:rPr>
              <a:t>sách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File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mã</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D0AF534-1A39-9F7B-3866-E873A7F24908}"/>
              </a:ext>
            </a:extLst>
          </p:cNvPr>
          <p:cNvSpPr txBox="1"/>
          <p:nvPr/>
        </p:nvSpPr>
        <p:spPr>
          <a:xfrm>
            <a:off x="12803347" y="7149650"/>
            <a:ext cx="4430221" cy="1200329"/>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Hiển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bao </a:t>
            </a:r>
            <a:r>
              <a:rPr lang="en-US" sz="2400" dirty="0" err="1">
                <a:latin typeface="Arial" panose="020B0604020202020204" pitchFamily="34" charset="0"/>
                <a:cs typeface="Arial" panose="020B0604020202020204" pitchFamily="34" charset="0"/>
              </a:rPr>
              <a:t>nhiêu</a:t>
            </a:r>
            <a:r>
              <a:rPr lang="en-US" sz="2400" dirty="0">
                <a:latin typeface="Arial" panose="020B0604020202020204" pitchFamily="34" charset="0"/>
                <a:cs typeface="Arial" panose="020B0604020202020204" pitchFamily="34" charset="0"/>
              </a:rPr>
              <a:t> File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7093AB93-75B2-1BC1-8826-E8726020E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15205"/>
            <a:ext cx="9378246" cy="41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72E1626-D164-19CF-8EBE-F5A7E0AE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3347" y="3958475"/>
            <a:ext cx="4034837" cy="231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0051065"/>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TextBox 2"/>
          <p:cNvSpPr txBox="1"/>
          <p:nvPr/>
        </p:nvSpPr>
        <p:spPr>
          <a:xfrm>
            <a:off x="16838184" y="9134475"/>
            <a:ext cx="1068816"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16</a:t>
            </a:r>
          </a:p>
        </p:txBody>
      </p:sp>
      <p:sp>
        <p:nvSpPr>
          <p:cNvPr id="3" name="TextBox 3"/>
          <p:cNvSpPr txBox="1"/>
          <p:nvPr/>
        </p:nvSpPr>
        <p:spPr>
          <a:xfrm>
            <a:off x="7185916" y="6751612"/>
            <a:ext cx="5466736" cy="1154098"/>
          </a:xfrm>
          <a:prstGeom prst="rect">
            <a:avLst/>
          </a:prstGeom>
        </p:spPr>
        <p:txBody>
          <a:bodyPr lIns="0" tIns="0" rIns="0" bIns="0" rtlCol="0" anchor="t">
            <a:spAutoFit/>
          </a:bodyPr>
          <a:lstStyle/>
          <a:p>
            <a:pPr algn="l">
              <a:lnSpc>
                <a:spcPts val="7999"/>
              </a:lnSpc>
            </a:pPr>
            <a:r>
              <a:rPr lang="en-US" sz="9999" dirty="0">
                <a:solidFill>
                  <a:srgbClr val="000000"/>
                </a:solidFill>
                <a:latin typeface="Baloo"/>
                <a:ea typeface="Baloo"/>
                <a:cs typeface="Baloo"/>
                <a:sym typeface="Baloo"/>
              </a:rPr>
              <a:t>3.6 DEMO</a:t>
            </a:r>
          </a:p>
        </p:txBody>
      </p:sp>
      <p:grpSp>
        <p:nvGrpSpPr>
          <p:cNvPr id="4" name="Group 4"/>
          <p:cNvGrpSpPr/>
          <p:nvPr/>
        </p:nvGrpSpPr>
        <p:grpSpPr>
          <a:xfrm>
            <a:off x="500668" y="2326244"/>
            <a:ext cx="5827998" cy="6782348"/>
            <a:chOff x="0" y="0"/>
            <a:chExt cx="1534946" cy="1786297"/>
          </a:xfrm>
        </p:grpSpPr>
        <p:sp>
          <p:nvSpPr>
            <p:cNvPr id="5" name="Freeform 5"/>
            <p:cNvSpPr/>
            <p:nvPr/>
          </p:nvSpPr>
          <p:spPr>
            <a:xfrm>
              <a:off x="0" y="0"/>
              <a:ext cx="1534946" cy="1786297"/>
            </a:xfrm>
            <a:custGeom>
              <a:avLst/>
              <a:gdLst/>
              <a:ahLst/>
              <a:cxnLst/>
              <a:rect l="l" t="t" r="r" b="b"/>
              <a:pathLst>
                <a:path w="1534946" h="1786297">
                  <a:moveTo>
                    <a:pt x="112914" y="0"/>
                  </a:moveTo>
                  <a:lnTo>
                    <a:pt x="1422032" y="0"/>
                  </a:lnTo>
                  <a:cubicBezTo>
                    <a:pt x="1484393" y="0"/>
                    <a:pt x="1534946" y="50553"/>
                    <a:pt x="1534946" y="112914"/>
                  </a:cubicBezTo>
                  <a:lnTo>
                    <a:pt x="1534946" y="1673383"/>
                  </a:lnTo>
                  <a:cubicBezTo>
                    <a:pt x="1534946" y="1735744"/>
                    <a:pt x="1484393" y="1786297"/>
                    <a:pt x="1422032" y="1786297"/>
                  </a:cubicBezTo>
                  <a:lnTo>
                    <a:pt x="112914" y="1786297"/>
                  </a:lnTo>
                  <a:cubicBezTo>
                    <a:pt x="82967" y="1786297"/>
                    <a:pt x="54247" y="1774401"/>
                    <a:pt x="33072" y="1753226"/>
                  </a:cubicBezTo>
                  <a:cubicBezTo>
                    <a:pt x="11896" y="1732050"/>
                    <a:pt x="0" y="1703330"/>
                    <a:pt x="0" y="1673383"/>
                  </a:cubicBezTo>
                  <a:lnTo>
                    <a:pt x="0" y="112914"/>
                  </a:lnTo>
                  <a:cubicBezTo>
                    <a:pt x="0" y="50553"/>
                    <a:pt x="50553" y="0"/>
                    <a:pt x="112914" y="0"/>
                  </a:cubicBezTo>
                  <a:close/>
                </a:path>
              </a:pathLst>
            </a:custGeom>
            <a:solidFill>
              <a:srgbClr val="361E8B"/>
            </a:solidFill>
          </p:spPr>
          <p:txBody>
            <a:bodyPr/>
            <a:lstStyle/>
            <a:p>
              <a:endParaRPr lang="vi-VN"/>
            </a:p>
          </p:txBody>
        </p:sp>
        <p:sp>
          <p:nvSpPr>
            <p:cNvPr id="6" name="TextBox 6"/>
            <p:cNvSpPr txBox="1"/>
            <p:nvPr/>
          </p:nvSpPr>
          <p:spPr>
            <a:xfrm>
              <a:off x="0" y="-38100"/>
              <a:ext cx="1534946" cy="182439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17325" y="2835534"/>
            <a:ext cx="4794683" cy="5763766"/>
            <a:chOff x="0" y="0"/>
            <a:chExt cx="742822" cy="892958"/>
          </a:xfrm>
        </p:grpSpPr>
        <p:sp>
          <p:nvSpPr>
            <p:cNvPr id="8" name="Freeform 8"/>
            <p:cNvSpPr/>
            <p:nvPr/>
          </p:nvSpPr>
          <p:spPr>
            <a:xfrm>
              <a:off x="0" y="0"/>
              <a:ext cx="742822" cy="892958"/>
            </a:xfrm>
            <a:custGeom>
              <a:avLst/>
              <a:gdLst/>
              <a:ahLst/>
              <a:cxnLst/>
              <a:rect l="l" t="t" r="r" b="b"/>
              <a:pathLst>
                <a:path w="742822" h="892958">
                  <a:moveTo>
                    <a:pt x="101725" y="0"/>
                  </a:moveTo>
                  <a:lnTo>
                    <a:pt x="641097" y="0"/>
                  </a:lnTo>
                  <a:cubicBezTo>
                    <a:pt x="668076" y="0"/>
                    <a:pt x="693950" y="10717"/>
                    <a:pt x="713027" y="29795"/>
                  </a:cubicBezTo>
                  <a:cubicBezTo>
                    <a:pt x="732104" y="48872"/>
                    <a:pt x="742822" y="74746"/>
                    <a:pt x="742822" y="101725"/>
                  </a:cubicBezTo>
                  <a:lnTo>
                    <a:pt x="742822" y="791233"/>
                  </a:lnTo>
                  <a:cubicBezTo>
                    <a:pt x="742822" y="818212"/>
                    <a:pt x="732104" y="844086"/>
                    <a:pt x="713027" y="863164"/>
                  </a:cubicBezTo>
                  <a:cubicBezTo>
                    <a:pt x="693950" y="882241"/>
                    <a:pt x="668076" y="892958"/>
                    <a:pt x="641097" y="892958"/>
                  </a:cubicBezTo>
                  <a:lnTo>
                    <a:pt x="101725" y="892958"/>
                  </a:lnTo>
                  <a:cubicBezTo>
                    <a:pt x="74746" y="892958"/>
                    <a:pt x="48872" y="882241"/>
                    <a:pt x="29795" y="863164"/>
                  </a:cubicBezTo>
                  <a:cubicBezTo>
                    <a:pt x="10717" y="844086"/>
                    <a:pt x="0" y="818212"/>
                    <a:pt x="0" y="791233"/>
                  </a:cubicBezTo>
                  <a:lnTo>
                    <a:pt x="0" y="101725"/>
                  </a:lnTo>
                  <a:cubicBezTo>
                    <a:pt x="0" y="74746"/>
                    <a:pt x="10717" y="48872"/>
                    <a:pt x="29795" y="29795"/>
                  </a:cubicBezTo>
                  <a:cubicBezTo>
                    <a:pt x="48872" y="10717"/>
                    <a:pt x="74746" y="0"/>
                    <a:pt x="101725" y="0"/>
                  </a:cubicBezTo>
                  <a:close/>
                </a:path>
              </a:pathLst>
            </a:custGeom>
            <a:blipFill>
              <a:blip r:embed="rId2"/>
              <a:stretch>
                <a:fillRect t="-12389" b="-12389"/>
              </a:stretch>
            </a:blipFill>
          </p:spPr>
          <p:txBody>
            <a:bodyPr/>
            <a:lstStyle/>
            <a:p>
              <a:endParaRPr lang="vi-VN"/>
            </a:p>
          </p:txBody>
        </p:sp>
      </p:grpSp>
      <p:sp>
        <p:nvSpPr>
          <p:cNvPr id="9" name="Freeform 9"/>
          <p:cNvSpPr/>
          <p:nvPr/>
        </p:nvSpPr>
        <p:spPr>
          <a:xfrm flipH="1">
            <a:off x="13508962" y="1390513"/>
            <a:ext cx="4171454" cy="6234510"/>
          </a:xfrm>
          <a:custGeom>
            <a:avLst/>
            <a:gdLst/>
            <a:ahLst/>
            <a:cxnLst/>
            <a:rect l="l" t="t" r="r" b="b"/>
            <a:pathLst>
              <a:path w="4171454" h="6234510">
                <a:moveTo>
                  <a:pt x="4171454" y="0"/>
                </a:moveTo>
                <a:lnTo>
                  <a:pt x="0" y="0"/>
                </a:lnTo>
                <a:lnTo>
                  <a:pt x="0" y="6234510"/>
                </a:lnTo>
                <a:lnTo>
                  <a:pt x="4171454" y="6234510"/>
                </a:lnTo>
                <a:lnTo>
                  <a:pt x="417145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7659121">
            <a:off x="13672120" y="6640503"/>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2485699"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2225151" y="1028700"/>
            <a:ext cx="13818648" cy="8341438"/>
          </a:xfrm>
          <a:custGeom>
            <a:avLst/>
            <a:gdLst/>
            <a:ahLst/>
            <a:cxnLst/>
            <a:rect l="l" t="t" r="r" b="b"/>
            <a:pathLst>
              <a:path w="13818648" h="8341438">
                <a:moveTo>
                  <a:pt x="0" y="0"/>
                </a:moveTo>
                <a:lnTo>
                  <a:pt x="13818648" y="0"/>
                </a:lnTo>
                <a:lnTo>
                  <a:pt x="13818648" y="8341438"/>
                </a:lnTo>
                <a:lnTo>
                  <a:pt x="0" y="8341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5145549" y="3785950"/>
            <a:ext cx="1391387" cy="1391387"/>
          </a:xfrm>
          <a:custGeom>
            <a:avLst/>
            <a:gdLst/>
            <a:ahLst/>
            <a:cxnLst/>
            <a:rect l="l" t="t" r="r" b="b"/>
            <a:pathLst>
              <a:path w="1391387" h="1391387">
                <a:moveTo>
                  <a:pt x="0" y="0"/>
                </a:moveTo>
                <a:lnTo>
                  <a:pt x="1391386" y="0"/>
                </a:lnTo>
                <a:lnTo>
                  <a:pt x="1391386" y="1391386"/>
                </a:lnTo>
                <a:lnTo>
                  <a:pt x="0" y="13913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TextBox 7"/>
          <p:cNvSpPr txBox="1"/>
          <p:nvPr/>
        </p:nvSpPr>
        <p:spPr>
          <a:xfrm>
            <a:off x="3692154" y="1200760"/>
            <a:ext cx="5689564" cy="887122"/>
          </a:xfrm>
          <a:prstGeom prst="rect">
            <a:avLst/>
          </a:prstGeom>
        </p:spPr>
        <p:txBody>
          <a:bodyPr lIns="0" tIns="0" rIns="0" bIns="0" rtlCol="0" anchor="t">
            <a:spAutoFit/>
          </a:bodyPr>
          <a:lstStyle/>
          <a:p>
            <a:pPr algn="ctr">
              <a:lnSpc>
                <a:spcPts val="7279"/>
              </a:lnSpc>
            </a:pPr>
            <a:r>
              <a:rPr lang="en-US" sz="5199">
                <a:solidFill>
                  <a:srgbClr val="000000"/>
                </a:solidFill>
                <a:latin typeface="Baloo"/>
                <a:ea typeface="Baloo"/>
                <a:cs typeface="Baloo"/>
                <a:sym typeface="Baloo"/>
              </a:rPr>
              <a:t>THÀNH VIÊN NHÓM</a:t>
            </a:r>
          </a:p>
        </p:txBody>
      </p:sp>
      <p:sp>
        <p:nvSpPr>
          <p:cNvPr id="8" name="TextBox 8"/>
          <p:cNvSpPr txBox="1"/>
          <p:nvPr/>
        </p:nvSpPr>
        <p:spPr>
          <a:xfrm>
            <a:off x="3275842" y="5456472"/>
            <a:ext cx="5392178" cy="635778"/>
          </a:xfrm>
          <a:prstGeom prst="rect">
            <a:avLst/>
          </a:prstGeom>
        </p:spPr>
        <p:txBody>
          <a:bodyPr lIns="0" tIns="0" rIns="0" bIns="0" rtlCol="0" anchor="t">
            <a:spAutoFit/>
          </a:bodyPr>
          <a:lstStyle/>
          <a:p>
            <a:pPr algn="ctr">
              <a:lnSpc>
                <a:spcPts val="4753"/>
              </a:lnSpc>
              <a:spcBef>
                <a:spcPct val="0"/>
              </a:spcBef>
            </a:pPr>
            <a:r>
              <a:rPr lang="en-US" sz="4570">
                <a:solidFill>
                  <a:srgbClr val="000000"/>
                </a:solidFill>
                <a:latin typeface="Baloo"/>
                <a:ea typeface="Baloo"/>
                <a:cs typeface="Baloo"/>
                <a:sym typeface="Baloo"/>
              </a:rPr>
              <a:t>Nguyễn Phạm Tuyên</a:t>
            </a:r>
          </a:p>
        </p:txBody>
      </p:sp>
      <p:sp>
        <p:nvSpPr>
          <p:cNvPr id="9" name="TextBox 9"/>
          <p:cNvSpPr txBox="1"/>
          <p:nvPr/>
        </p:nvSpPr>
        <p:spPr>
          <a:xfrm>
            <a:off x="4405989" y="6227028"/>
            <a:ext cx="3131885" cy="635778"/>
          </a:xfrm>
          <a:prstGeom prst="rect">
            <a:avLst/>
          </a:prstGeom>
        </p:spPr>
        <p:txBody>
          <a:bodyPr lIns="0" tIns="0" rIns="0" bIns="0" rtlCol="0" anchor="t">
            <a:spAutoFit/>
          </a:bodyPr>
          <a:lstStyle/>
          <a:p>
            <a:pPr algn="ctr">
              <a:lnSpc>
                <a:spcPts val="4753"/>
              </a:lnSpc>
              <a:spcBef>
                <a:spcPct val="0"/>
              </a:spcBef>
            </a:pPr>
            <a:r>
              <a:rPr lang="en-US" sz="4570">
                <a:solidFill>
                  <a:srgbClr val="000000"/>
                </a:solidFill>
                <a:latin typeface="Baloo"/>
                <a:ea typeface="Baloo"/>
                <a:cs typeface="Baloo"/>
                <a:sym typeface="Baloo"/>
              </a:rPr>
              <a:t>2187701116</a:t>
            </a:r>
          </a:p>
        </p:txBody>
      </p:sp>
      <p:sp>
        <p:nvSpPr>
          <p:cNvPr id="10" name="TextBox 10"/>
          <p:cNvSpPr txBox="1"/>
          <p:nvPr/>
        </p:nvSpPr>
        <p:spPr>
          <a:xfrm>
            <a:off x="10494150" y="5456472"/>
            <a:ext cx="3434953" cy="635778"/>
          </a:xfrm>
          <a:prstGeom prst="rect">
            <a:avLst/>
          </a:prstGeom>
        </p:spPr>
        <p:txBody>
          <a:bodyPr lIns="0" tIns="0" rIns="0" bIns="0" rtlCol="0" anchor="t">
            <a:spAutoFit/>
          </a:bodyPr>
          <a:lstStyle/>
          <a:p>
            <a:pPr algn="ctr">
              <a:lnSpc>
                <a:spcPts val="4753"/>
              </a:lnSpc>
              <a:spcBef>
                <a:spcPct val="0"/>
              </a:spcBef>
            </a:pPr>
            <a:r>
              <a:rPr lang="en-US" sz="4570">
                <a:solidFill>
                  <a:srgbClr val="000000"/>
                </a:solidFill>
                <a:latin typeface="Baloo"/>
                <a:ea typeface="Baloo"/>
                <a:cs typeface="Baloo"/>
                <a:sym typeface="Baloo"/>
              </a:rPr>
              <a:t>Trần Nhật Vũ</a:t>
            </a:r>
          </a:p>
        </p:txBody>
      </p:sp>
      <p:sp>
        <p:nvSpPr>
          <p:cNvPr id="11" name="TextBox 11"/>
          <p:cNvSpPr txBox="1"/>
          <p:nvPr/>
        </p:nvSpPr>
        <p:spPr>
          <a:xfrm>
            <a:off x="10645684" y="6227028"/>
            <a:ext cx="3131885" cy="635778"/>
          </a:xfrm>
          <a:prstGeom prst="rect">
            <a:avLst/>
          </a:prstGeom>
        </p:spPr>
        <p:txBody>
          <a:bodyPr lIns="0" tIns="0" rIns="0" bIns="0" rtlCol="0" anchor="t">
            <a:spAutoFit/>
          </a:bodyPr>
          <a:lstStyle/>
          <a:p>
            <a:pPr algn="ctr">
              <a:lnSpc>
                <a:spcPts val="4753"/>
              </a:lnSpc>
              <a:spcBef>
                <a:spcPct val="0"/>
              </a:spcBef>
            </a:pPr>
            <a:r>
              <a:rPr lang="en-US" sz="4570">
                <a:solidFill>
                  <a:srgbClr val="000000"/>
                </a:solidFill>
                <a:latin typeface="Baloo"/>
                <a:ea typeface="Baloo"/>
                <a:cs typeface="Baloo"/>
                <a:sym typeface="Baloo"/>
              </a:rPr>
              <a:t>2187701120</a:t>
            </a:r>
          </a:p>
        </p:txBody>
      </p:sp>
      <p:sp>
        <p:nvSpPr>
          <p:cNvPr id="12" name="TextBox 12"/>
          <p:cNvSpPr txBox="1"/>
          <p:nvPr/>
        </p:nvSpPr>
        <p:spPr>
          <a:xfrm>
            <a:off x="7774443" y="7374855"/>
            <a:ext cx="2739114" cy="622962"/>
          </a:xfrm>
          <a:prstGeom prst="rect">
            <a:avLst/>
          </a:prstGeom>
        </p:spPr>
        <p:txBody>
          <a:bodyPr lIns="0" tIns="0" rIns="0" bIns="0" rtlCol="0" anchor="t">
            <a:spAutoFit/>
          </a:bodyPr>
          <a:lstStyle/>
          <a:p>
            <a:pPr algn="ctr">
              <a:lnSpc>
                <a:spcPts val="5039"/>
              </a:lnSpc>
            </a:pPr>
            <a:r>
              <a:rPr lang="en-US" sz="3599">
                <a:solidFill>
                  <a:srgbClr val="000000"/>
                </a:solidFill>
                <a:latin typeface="Baloo"/>
                <a:ea typeface="Baloo"/>
                <a:cs typeface="Baloo"/>
                <a:sym typeface="Baloo"/>
              </a:rPr>
              <a:t>Lớp: 21DATA1</a:t>
            </a:r>
          </a:p>
        </p:txBody>
      </p:sp>
      <p:sp>
        <p:nvSpPr>
          <p:cNvPr id="13" name="Freeform 13"/>
          <p:cNvSpPr/>
          <p:nvPr/>
        </p:nvSpPr>
        <p:spPr>
          <a:xfrm>
            <a:off x="11515933" y="3752113"/>
            <a:ext cx="1391387" cy="1391387"/>
          </a:xfrm>
          <a:custGeom>
            <a:avLst/>
            <a:gdLst/>
            <a:ahLst/>
            <a:cxnLst/>
            <a:rect l="l" t="t" r="r" b="b"/>
            <a:pathLst>
              <a:path w="1391387" h="1391387">
                <a:moveTo>
                  <a:pt x="0" y="0"/>
                </a:moveTo>
                <a:lnTo>
                  <a:pt x="1391387" y="0"/>
                </a:lnTo>
                <a:lnTo>
                  <a:pt x="1391387" y="1391387"/>
                </a:lnTo>
                <a:lnTo>
                  <a:pt x="0" y="1391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85383" y="6586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a:off x="1124346" y="2807524"/>
            <a:ext cx="1646321" cy="1631354"/>
          </a:xfrm>
          <a:custGeom>
            <a:avLst/>
            <a:gdLst/>
            <a:ahLst/>
            <a:cxnLst/>
            <a:rect l="l" t="t" r="r" b="b"/>
            <a:pathLst>
              <a:path w="1646321" h="1631354">
                <a:moveTo>
                  <a:pt x="0" y="0"/>
                </a:moveTo>
                <a:lnTo>
                  <a:pt x="1646321" y="0"/>
                </a:lnTo>
                <a:lnTo>
                  <a:pt x="1646321" y="1631354"/>
                </a:lnTo>
                <a:lnTo>
                  <a:pt x="0" y="1631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667805" y="5143500"/>
            <a:ext cx="2559404" cy="1439665"/>
          </a:xfrm>
          <a:custGeom>
            <a:avLst/>
            <a:gdLst/>
            <a:ahLst/>
            <a:cxnLst/>
            <a:rect l="l" t="t" r="r" b="b"/>
            <a:pathLst>
              <a:path w="2559404" h="1439665">
                <a:moveTo>
                  <a:pt x="0" y="0"/>
                </a:moveTo>
                <a:lnTo>
                  <a:pt x="2559403" y="0"/>
                </a:lnTo>
                <a:lnTo>
                  <a:pt x="2559403" y="1439665"/>
                </a:lnTo>
                <a:lnTo>
                  <a:pt x="0" y="1439665"/>
                </a:lnTo>
                <a:lnTo>
                  <a:pt x="0" y="0"/>
                </a:lnTo>
                <a:close/>
              </a:path>
            </a:pathLst>
          </a:custGeom>
          <a:blipFill>
            <a:blip r:embed="rId5"/>
            <a:stretch>
              <a:fillRect/>
            </a:stretch>
          </a:blipFill>
        </p:spPr>
        <p:txBody>
          <a:bodyPr/>
          <a:lstStyle/>
          <a:p>
            <a:endParaRPr lang="vi-VN"/>
          </a:p>
        </p:txBody>
      </p:sp>
      <p:sp>
        <p:nvSpPr>
          <p:cNvPr id="5" name="Freeform 5"/>
          <p:cNvSpPr/>
          <p:nvPr/>
        </p:nvSpPr>
        <p:spPr>
          <a:xfrm>
            <a:off x="1028700" y="7288015"/>
            <a:ext cx="1995104" cy="1688700"/>
          </a:xfrm>
          <a:custGeom>
            <a:avLst/>
            <a:gdLst/>
            <a:ahLst/>
            <a:cxnLst/>
            <a:rect l="l" t="t" r="r" b="b"/>
            <a:pathLst>
              <a:path w="1995104" h="1688700">
                <a:moveTo>
                  <a:pt x="0" y="0"/>
                </a:moveTo>
                <a:lnTo>
                  <a:pt x="1995104" y="0"/>
                </a:lnTo>
                <a:lnTo>
                  <a:pt x="1995104" y="1688700"/>
                </a:lnTo>
                <a:lnTo>
                  <a:pt x="0" y="1688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TextBox 6"/>
          <p:cNvSpPr txBox="1"/>
          <p:nvPr/>
        </p:nvSpPr>
        <p:spPr>
          <a:xfrm>
            <a:off x="1028700" y="340637"/>
            <a:ext cx="16230600" cy="2063115"/>
          </a:xfrm>
          <a:prstGeom prst="rect">
            <a:avLst/>
          </a:prstGeom>
        </p:spPr>
        <p:txBody>
          <a:bodyPr lIns="0" tIns="0" rIns="0" bIns="0" rtlCol="0" anchor="t">
            <a:spAutoFit/>
          </a:bodyPr>
          <a:lstStyle/>
          <a:p>
            <a:pPr algn="ctr">
              <a:lnSpc>
                <a:spcPts val="8280"/>
              </a:lnSpc>
            </a:pPr>
            <a:r>
              <a:rPr lang="en-US" sz="6000" spc="588">
                <a:solidFill>
                  <a:srgbClr val="231F20"/>
                </a:solidFill>
                <a:latin typeface="Baloo"/>
                <a:ea typeface="Baloo"/>
                <a:cs typeface="Baloo"/>
                <a:sym typeface="Baloo"/>
              </a:rPr>
              <a:t>4. CÁCH PHÒNG CHỐNG CUỘC TẤN CÔNG RANSOMWARE</a:t>
            </a:r>
          </a:p>
        </p:txBody>
      </p:sp>
      <p:sp>
        <p:nvSpPr>
          <p:cNvPr id="7" name="TextBox 7"/>
          <p:cNvSpPr txBox="1"/>
          <p:nvPr/>
        </p:nvSpPr>
        <p:spPr>
          <a:xfrm>
            <a:off x="16992600" y="9094366"/>
            <a:ext cx="820083" cy="1192634"/>
          </a:xfrm>
          <a:prstGeom prst="rect">
            <a:avLst/>
          </a:prstGeom>
        </p:spPr>
        <p:txBody>
          <a:bodyPr wrap="square" lIns="0" tIns="0" rIns="0" bIns="0" rtlCol="0" anchor="t">
            <a:spAutoFit/>
          </a:bodyPr>
          <a:lstStyle/>
          <a:p>
            <a:pPr algn="ctr">
              <a:lnSpc>
                <a:spcPts val="9292"/>
              </a:lnSpc>
            </a:pPr>
            <a:r>
              <a:rPr lang="en-US" sz="6637" dirty="0">
                <a:solidFill>
                  <a:srgbClr val="000000"/>
                </a:solidFill>
                <a:latin typeface="Baloo"/>
                <a:ea typeface="Baloo"/>
                <a:cs typeface="Baloo"/>
                <a:sym typeface="Baloo"/>
              </a:rPr>
              <a:t>17</a:t>
            </a:r>
          </a:p>
        </p:txBody>
      </p:sp>
      <p:sp>
        <p:nvSpPr>
          <p:cNvPr id="8" name="TextBox 8"/>
          <p:cNvSpPr txBox="1"/>
          <p:nvPr/>
        </p:nvSpPr>
        <p:spPr>
          <a:xfrm>
            <a:off x="3588104" y="2939140"/>
            <a:ext cx="13671196" cy="1847134"/>
          </a:xfrm>
          <a:prstGeom prst="rect">
            <a:avLst/>
          </a:prstGeom>
        </p:spPr>
        <p:txBody>
          <a:bodyPr lIns="0" tIns="0" rIns="0" bIns="0" rtlCol="0" anchor="t">
            <a:spAutoFit/>
          </a:bodyPr>
          <a:lstStyle/>
          <a:p>
            <a:pPr algn="l">
              <a:lnSpc>
                <a:spcPts val="4759"/>
              </a:lnSpc>
            </a:pPr>
            <a:r>
              <a:rPr lang="en-US" sz="3399">
                <a:solidFill>
                  <a:srgbClr val="000000"/>
                </a:solidFill>
                <a:latin typeface="Arial"/>
                <a:ea typeface="Arial"/>
                <a:cs typeface="Arial"/>
                <a:sym typeface="Arial"/>
              </a:rPr>
              <a:t>Không sử dụng môi trường máy thật để thực thi, kiểm thử qua môi trường ảo hoá như Sanbox, Vmware, … Kiểm tra và quan sát quá trình thực thi của mã độc.</a:t>
            </a:r>
          </a:p>
        </p:txBody>
      </p:sp>
      <p:sp>
        <p:nvSpPr>
          <p:cNvPr id="9" name="TextBox 9"/>
          <p:cNvSpPr txBox="1"/>
          <p:nvPr/>
        </p:nvSpPr>
        <p:spPr>
          <a:xfrm>
            <a:off x="3588104" y="5275116"/>
            <a:ext cx="13671196" cy="1247086"/>
          </a:xfrm>
          <a:prstGeom prst="rect">
            <a:avLst/>
          </a:prstGeom>
        </p:spPr>
        <p:txBody>
          <a:bodyPr lIns="0" tIns="0" rIns="0" bIns="0" rtlCol="0" anchor="t">
            <a:spAutoFit/>
          </a:bodyPr>
          <a:lstStyle/>
          <a:p>
            <a:pPr algn="l">
              <a:lnSpc>
                <a:spcPts val="4759"/>
              </a:lnSpc>
            </a:pPr>
            <a:r>
              <a:rPr lang="en-US" sz="3399">
                <a:solidFill>
                  <a:srgbClr val="000000"/>
                </a:solidFill>
                <a:latin typeface="Arial"/>
                <a:ea typeface="Arial"/>
                <a:cs typeface="Arial"/>
                <a:sym typeface="Arial"/>
              </a:rPr>
              <a:t>Nếu phát hiện bất thường sau khi thực thi file trên môi trường ảo hoá, ta tiến hành phân tích tĩnh</a:t>
            </a:r>
          </a:p>
        </p:txBody>
      </p:sp>
      <p:sp>
        <p:nvSpPr>
          <p:cNvPr id="10" name="TextBox 10"/>
          <p:cNvSpPr txBox="1"/>
          <p:nvPr/>
        </p:nvSpPr>
        <p:spPr>
          <a:xfrm>
            <a:off x="3588104" y="6862762"/>
            <a:ext cx="13671196" cy="647038"/>
          </a:xfrm>
          <a:prstGeom prst="rect">
            <a:avLst/>
          </a:prstGeom>
        </p:spPr>
        <p:txBody>
          <a:bodyPr lIns="0" tIns="0" rIns="0" bIns="0" rtlCol="0" anchor="t">
            <a:spAutoFit/>
          </a:bodyPr>
          <a:lstStyle/>
          <a:p>
            <a:pPr algn="l">
              <a:lnSpc>
                <a:spcPts val="4759"/>
              </a:lnSpc>
            </a:pPr>
            <a:r>
              <a:rPr lang="en-US" sz="3399">
                <a:solidFill>
                  <a:srgbClr val="000000"/>
                </a:solidFill>
                <a:latin typeface="Arial"/>
                <a:ea typeface="Arial"/>
                <a:cs typeface="Arial"/>
                <a:sym typeface="Arial"/>
              </a:rPr>
              <a:t>Sử dụng các công cụ đã học như: IDA Pro, WinDPG, …</a:t>
            </a:r>
          </a:p>
        </p:txBody>
      </p:sp>
      <p:sp>
        <p:nvSpPr>
          <p:cNvPr id="11" name="TextBox 11"/>
          <p:cNvSpPr txBox="1"/>
          <p:nvPr/>
        </p:nvSpPr>
        <p:spPr>
          <a:xfrm>
            <a:off x="3588104" y="8007137"/>
            <a:ext cx="13671196" cy="647038"/>
          </a:xfrm>
          <a:prstGeom prst="rect">
            <a:avLst/>
          </a:prstGeom>
        </p:spPr>
        <p:txBody>
          <a:bodyPr lIns="0" tIns="0" rIns="0" bIns="0" rtlCol="0" anchor="t">
            <a:spAutoFit/>
          </a:bodyPr>
          <a:lstStyle/>
          <a:p>
            <a:pPr algn="l">
              <a:lnSpc>
                <a:spcPts val="4759"/>
              </a:lnSpc>
            </a:pPr>
            <a:r>
              <a:rPr lang="en-US" sz="3399">
                <a:solidFill>
                  <a:srgbClr val="000000"/>
                </a:solidFill>
                <a:latin typeface="Arial"/>
                <a:ea typeface="Arial"/>
                <a:cs typeface="Arial"/>
                <a:sym typeface="Arial"/>
              </a:rPr>
              <a:t>Phân tích các chức năng của hàm, hành vi của mã độc qua công cụ</a:t>
            </a: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algn="l">
              <a:lnSpc>
                <a:spcPts val="13948"/>
              </a:lnSpc>
            </a:pPr>
            <a:r>
              <a:rPr lang="en-US" sz="10107" spc="990">
                <a:solidFill>
                  <a:srgbClr val="FFFFFF"/>
                </a:solidFill>
                <a:latin typeface="Baloo"/>
                <a:ea typeface="Baloo"/>
                <a:cs typeface="Baloo"/>
                <a:sym typeface="Baloo"/>
              </a:rPr>
              <a:t>5. KẾT LUẬN</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TextBox 5"/>
          <p:cNvSpPr txBox="1"/>
          <p:nvPr/>
        </p:nvSpPr>
        <p:spPr>
          <a:xfrm>
            <a:off x="2720102" y="4829647"/>
            <a:ext cx="10951206" cy="2999030"/>
          </a:xfrm>
          <a:prstGeom prst="rect">
            <a:avLst/>
          </a:prstGeom>
        </p:spPr>
        <p:txBody>
          <a:bodyPr lIns="0" tIns="0" rIns="0" bIns="0" rtlCol="0" anchor="t">
            <a:spAutoFit/>
          </a:bodyPr>
          <a:lstStyle/>
          <a:p>
            <a:pPr algn="l">
              <a:lnSpc>
                <a:spcPts val="4689"/>
              </a:lnSpc>
            </a:pPr>
            <a:r>
              <a:rPr lang="en-US" sz="3398" spc="333">
                <a:solidFill>
                  <a:srgbClr val="F5FFF5"/>
                </a:solidFill>
                <a:latin typeface="Arial"/>
                <a:ea typeface="Arial"/>
                <a:cs typeface="Arial"/>
                <a:sym typeface="Arial"/>
              </a:rPr>
              <a:t>Ransomware là mối đe dọa nghiêm trọng, nhưng bằng cách hiểu rõ về nó và thực hiện các biện pháp phòng ngừa hiệu quả, chúng ta có thể giảm thiểu rủi ro và bảo vệ hệ thống của mình khỏi các cuộc tấn công.</a:t>
            </a:r>
          </a:p>
        </p:txBody>
      </p:sp>
      <p:sp>
        <p:nvSpPr>
          <p:cNvPr id="6" name="TextBox 6"/>
          <p:cNvSpPr txBox="1"/>
          <p:nvPr/>
        </p:nvSpPr>
        <p:spPr>
          <a:xfrm>
            <a:off x="16858410" y="9134475"/>
            <a:ext cx="972389" cy="1192634"/>
          </a:xfrm>
          <a:prstGeom prst="rect">
            <a:avLst/>
          </a:prstGeom>
        </p:spPr>
        <p:txBody>
          <a:bodyPr wrap="square" lIns="0" tIns="0" rIns="0" bIns="0" rtlCol="0" anchor="t">
            <a:spAutoFit/>
          </a:bodyPr>
          <a:lstStyle/>
          <a:p>
            <a:pPr algn="ctr">
              <a:lnSpc>
                <a:spcPts val="9292"/>
              </a:lnSpc>
            </a:pPr>
            <a:r>
              <a:rPr lang="en-US" sz="6637" dirty="0">
                <a:solidFill>
                  <a:srgbClr val="F5FFF5"/>
                </a:solidFill>
                <a:latin typeface="Baloo"/>
                <a:ea typeface="Baloo"/>
                <a:cs typeface="Baloo"/>
                <a:sym typeface="Baloo"/>
              </a:rPr>
              <a:t>18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10580377">
            <a:off x="9490267" y="-9380665"/>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1561733" y="5453236"/>
            <a:ext cx="6065708" cy="1637010"/>
          </a:xfrm>
          <a:prstGeom prst="rect">
            <a:avLst/>
          </a:prstGeom>
        </p:spPr>
        <p:txBody>
          <a:bodyPr lIns="0" tIns="0" rIns="0" bIns="0" rtlCol="0" anchor="t">
            <a:spAutoFit/>
          </a:bodyPr>
          <a:lstStyle/>
          <a:p>
            <a:pPr algn="l">
              <a:lnSpc>
                <a:spcPts val="4262"/>
              </a:lnSpc>
            </a:pPr>
            <a:r>
              <a:rPr lang="en-US" sz="3044" i="1">
                <a:solidFill>
                  <a:srgbClr val="000000"/>
                </a:solidFill>
                <a:latin typeface="Arial Italics"/>
                <a:ea typeface="Arial Italics"/>
                <a:cs typeface="Arial Italics"/>
                <a:sym typeface="Arial Italics"/>
              </a:rPr>
              <a:t>Nhóm  BCL</a:t>
            </a:r>
          </a:p>
          <a:p>
            <a:pPr marL="657283" lvl="1" indent="-328641" algn="l">
              <a:lnSpc>
                <a:spcPts val="4262"/>
              </a:lnSpc>
              <a:buFont typeface="Arial"/>
              <a:buChar char="•"/>
            </a:pPr>
            <a:r>
              <a:rPr lang="en-US" sz="3044" i="1">
                <a:solidFill>
                  <a:srgbClr val="000000"/>
                </a:solidFill>
                <a:latin typeface="Arial Italics"/>
                <a:ea typeface="Arial Italics"/>
                <a:cs typeface="Arial Italics"/>
                <a:sym typeface="Arial Italics"/>
              </a:rPr>
              <a:t>Nguyễn Phạm Tuyên</a:t>
            </a:r>
          </a:p>
          <a:p>
            <a:pPr marL="657283" lvl="1" indent="-328641" algn="l">
              <a:lnSpc>
                <a:spcPts val="4262"/>
              </a:lnSpc>
              <a:buFont typeface="Arial"/>
              <a:buChar char="•"/>
            </a:pPr>
            <a:r>
              <a:rPr lang="en-US" sz="3044" i="1">
                <a:solidFill>
                  <a:srgbClr val="000000"/>
                </a:solidFill>
                <a:latin typeface="Arial Italics"/>
                <a:ea typeface="Arial Italics"/>
                <a:cs typeface="Arial Italics"/>
                <a:sym typeface="Arial Italics"/>
              </a:rPr>
              <a:t>Trần Nhật Vũ</a:t>
            </a:r>
          </a:p>
        </p:txBody>
      </p:sp>
      <p:sp>
        <p:nvSpPr>
          <p:cNvPr id="6" name="TextBox 6"/>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THANK'S FOR WATCHING</a:t>
            </a:r>
          </a:p>
        </p:txBody>
      </p:sp>
      <p:sp>
        <p:nvSpPr>
          <p:cNvPr id="7" name="Freeform 7"/>
          <p:cNvSpPr/>
          <p:nvPr/>
        </p:nvSpPr>
        <p:spPr>
          <a:xfrm>
            <a:off x="12264798" y="5887595"/>
            <a:ext cx="6023202" cy="1113181"/>
          </a:xfrm>
          <a:custGeom>
            <a:avLst/>
            <a:gdLst/>
            <a:ahLst/>
            <a:cxnLst/>
            <a:rect l="l" t="t" r="r" b="b"/>
            <a:pathLst>
              <a:path w="6023202" h="1113181">
                <a:moveTo>
                  <a:pt x="0" y="0"/>
                </a:moveTo>
                <a:lnTo>
                  <a:pt x="6023202" y="0"/>
                </a:lnTo>
                <a:lnTo>
                  <a:pt x="6023202" y="1113181"/>
                </a:lnTo>
                <a:lnTo>
                  <a:pt x="0" y="1113181"/>
                </a:lnTo>
                <a:lnTo>
                  <a:pt x="0" y="0"/>
                </a:lnTo>
                <a:close/>
              </a:path>
            </a:pathLst>
          </a:custGeom>
          <a:blipFill>
            <a:blip r:embed="rId7"/>
            <a:stretch>
              <a:fillRect l="-4317" r="-13"/>
            </a:stretch>
          </a:blipFill>
        </p:spPr>
        <p:txBody>
          <a:bodyPr/>
          <a:lstStyle/>
          <a:p>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2456389" y="2816031"/>
            <a:ext cx="1596881" cy="4654938"/>
            <a:chOff x="0" y="0"/>
            <a:chExt cx="420578" cy="1225992"/>
          </a:xfrm>
        </p:grpSpPr>
        <p:sp>
          <p:nvSpPr>
            <p:cNvPr id="4" name="Freeform 4"/>
            <p:cNvSpPr/>
            <p:nvPr/>
          </p:nvSpPr>
          <p:spPr>
            <a:xfrm>
              <a:off x="0" y="0"/>
              <a:ext cx="420578" cy="1225992"/>
            </a:xfrm>
            <a:custGeom>
              <a:avLst/>
              <a:gdLst/>
              <a:ahLst/>
              <a:cxnLst/>
              <a:rect l="l" t="t" r="r" b="b"/>
              <a:pathLst>
                <a:path w="420578" h="1225992">
                  <a:moveTo>
                    <a:pt x="0" y="0"/>
                  </a:moveTo>
                  <a:lnTo>
                    <a:pt x="420578" y="0"/>
                  </a:lnTo>
                  <a:lnTo>
                    <a:pt x="420578" y="1225992"/>
                  </a:lnTo>
                  <a:lnTo>
                    <a:pt x="0" y="1225992"/>
                  </a:lnTo>
                  <a:close/>
                </a:path>
              </a:pathLst>
            </a:custGeom>
            <a:solidFill>
              <a:srgbClr val="CCCCCC"/>
            </a:solidFill>
          </p:spPr>
          <p:txBody>
            <a:bodyPr/>
            <a:lstStyle/>
            <a:p>
              <a:endParaRPr lang="vi-VN"/>
            </a:p>
          </p:txBody>
        </p:sp>
        <p:sp>
          <p:nvSpPr>
            <p:cNvPr id="5" name="TextBox 5"/>
            <p:cNvSpPr txBox="1"/>
            <p:nvPr/>
          </p:nvSpPr>
          <p:spPr>
            <a:xfrm>
              <a:off x="0" y="-19050"/>
              <a:ext cx="420578" cy="124504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019320" y="1074775"/>
            <a:ext cx="10721511" cy="1360196"/>
          </a:xfrm>
          <a:prstGeom prst="rect">
            <a:avLst/>
          </a:prstGeom>
        </p:spPr>
        <p:txBody>
          <a:bodyPr lIns="0" tIns="0" rIns="0" bIns="0" rtlCol="0" anchor="t">
            <a:spAutoFit/>
          </a:bodyPr>
          <a:lstStyle/>
          <a:p>
            <a:pPr algn="ctr">
              <a:lnSpc>
                <a:spcPts val="11040"/>
              </a:lnSpc>
            </a:pPr>
            <a:r>
              <a:rPr lang="en-US" sz="8000" spc="784">
                <a:solidFill>
                  <a:srgbClr val="231F20"/>
                </a:solidFill>
                <a:latin typeface="Baloo"/>
                <a:ea typeface="Baloo"/>
                <a:cs typeface="Baloo"/>
                <a:sym typeface="Baloo"/>
              </a:rPr>
              <a:t>CẤU TRÚC BÁO CÁO</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TextBox 8"/>
          <p:cNvSpPr txBox="1"/>
          <p:nvPr/>
        </p:nvSpPr>
        <p:spPr>
          <a:xfrm>
            <a:off x="2698155" y="3139519"/>
            <a:ext cx="1068648" cy="657198"/>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2698155" y="3936638"/>
            <a:ext cx="1068648" cy="657198"/>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2698155" y="4817795"/>
            <a:ext cx="1068648" cy="657198"/>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2698155" y="5614915"/>
            <a:ext cx="1068648" cy="657198"/>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2720505" y="6407291"/>
            <a:ext cx="1068648" cy="657198"/>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4267206" y="3253159"/>
            <a:ext cx="6602528" cy="542727"/>
          </a:xfrm>
          <a:prstGeom prst="rect">
            <a:avLst/>
          </a:prstGeom>
        </p:spPr>
        <p:txBody>
          <a:bodyPr lIns="0" tIns="0" rIns="0" bIns="0" rtlCol="0" anchor="t">
            <a:spAutoFit/>
          </a:bodyPr>
          <a:lstStyle/>
          <a:p>
            <a:pPr algn="l">
              <a:lnSpc>
                <a:spcPts val="4035"/>
              </a:lnSpc>
            </a:pPr>
            <a:r>
              <a:rPr lang="en-US" sz="2924" spc="286">
                <a:solidFill>
                  <a:srgbClr val="231F20"/>
                </a:solidFill>
                <a:latin typeface="Arial"/>
                <a:ea typeface="Arial"/>
                <a:cs typeface="Arial"/>
                <a:sym typeface="Arial"/>
              </a:rPr>
              <a:t>TỔNG QUAN</a:t>
            </a:r>
          </a:p>
        </p:txBody>
      </p:sp>
      <p:sp>
        <p:nvSpPr>
          <p:cNvPr id="14" name="TextBox 14"/>
          <p:cNvSpPr txBox="1"/>
          <p:nvPr/>
        </p:nvSpPr>
        <p:spPr>
          <a:xfrm>
            <a:off x="4267206" y="4047376"/>
            <a:ext cx="6928778" cy="542727"/>
          </a:xfrm>
          <a:prstGeom prst="rect">
            <a:avLst/>
          </a:prstGeom>
        </p:spPr>
        <p:txBody>
          <a:bodyPr lIns="0" tIns="0" rIns="0" bIns="0" rtlCol="0" anchor="t">
            <a:spAutoFit/>
          </a:bodyPr>
          <a:lstStyle/>
          <a:p>
            <a:pPr algn="l">
              <a:lnSpc>
                <a:spcPts val="4035"/>
              </a:lnSpc>
            </a:pPr>
            <a:r>
              <a:rPr lang="en-US" sz="2924" spc="286">
                <a:solidFill>
                  <a:srgbClr val="231F20"/>
                </a:solidFill>
                <a:latin typeface="Arial"/>
                <a:ea typeface="Arial"/>
                <a:cs typeface="Arial"/>
                <a:sym typeface="Arial"/>
              </a:rPr>
              <a:t>LÝ THUYẾT</a:t>
            </a:r>
          </a:p>
        </p:txBody>
      </p:sp>
      <p:sp>
        <p:nvSpPr>
          <p:cNvPr id="15" name="TextBox 15"/>
          <p:cNvSpPr txBox="1"/>
          <p:nvPr/>
        </p:nvSpPr>
        <p:spPr>
          <a:xfrm>
            <a:off x="4267206" y="4967467"/>
            <a:ext cx="10834884" cy="542727"/>
          </a:xfrm>
          <a:prstGeom prst="rect">
            <a:avLst/>
          </a:prstGeom>
        </p:spPr>
        <p:txBody>
          <a:bodyPr lIns="0" tIns="0" rIns="0" bIns="0" rtlCol="0" anchor="t">
            <a:spAutoFit/>
          </a:bodyPr>
          <a:lstStyle/>
          <a:p>
            <a:pPr marL="0" lvl="0" indent="0" algn="l">
              <a:lnSpc>
                <a:spcPts val="4035"/>
              </a:lnSpc>
              <a:spcBef>
                <a:spcPct val="0"/>
              </a:spcBef>
            </a:pPr>
            <a:r>
              <a:rPr lang="en-US" sz="2924" spc="286">
                <a:solidFill>
                  <a:srgbClr val="231F20"/>
                </a:solidFill>
                <a:latin typeface="Arial"/>
                <a:ea typeface="Arial"/>
                <a:cs typeface="Arial"/>
                <a:sym typeface="Arial"/>
              </a:rPr>
              <a:t>THỰC NGHIỆM</a:t>
            </a:r>
          </a:p>
        </p:txBody>
      </p:sp>
      <p:sp>
        <p:nvSpPr>
          <p:cNvPr id="16" name="TextBox 16"/>
          <p:cNvSpPr txBox="1"/>
          <p:nvPr/>
        </p:nvSpPr>
        <p:spPr>
          <a:xfrm>
            <a:off x="4267206" y="5761684"/>
            <a:ext cx="12992094" cy="470065"/>
          </a:xfrm>
          <a:prstGeom prst="rect">
            <a:avLst/>
          </a:prstGeom>
        </p:spPr>
        <p:txBody>
          <a:bodyPr lIns="0" tIns="0" rIns="0" bIns="0" rtlCol="0" anchor="t">
            <a:spAutoFit/>
          </a:bodyPr>
          <a:lstStyle/>
          <a:p>
            <a:pPr marL="0" lvl="0" indent="0" algn="l">
              <a:lnSpc>
                <a:spcPts val="4035"/>
              </a:lnSpc>
              <a:spcBef>
                <a:spcPct val="0"/>
              </a:spcBef>
            </a:pPr>
            <a:r>
              <a:rPr lang="en-US" sz="2924" spc="286" dirty="0">
                <a:solidFill>
                  <a:srgbClr val="231F20"/>
                </a:solidFill>
                <a:latin typeface="Arial"/>
                <a:ea typeface="Arial"/>
                <a:cs typeface="Arial"/>
                <a:sym typeface="Arial"/>
              </a:rPr>
              <a:t>CÁCH PHÒNG CHỐNG CUỘC TẤN CÔNG RANSOMWARE</a:t>
            </a:r>
          </a:p>
        </p:txBody>
      </p:sp>
      <p:sp>
        <p:nvSpPr>
          <p:cNvPr id="17" name="TextBox 17"/>
          <p:cNvSpPr txBox="1"/>
          <p:nvPr/>
        </p:nvSpPr>
        <p:spPr>
          <a:xfrm>
            <a:off x="4267206" y="6562529"/>
            <a:ext cx="12145623" cy="542727"/>
          </a:xfrm>
          <a:prstGeom prst="rect">
            <a:avLst/>
          </a:prstGeom>
        </p:spPr>
        <p:txBody>
          <a:bodyPr lIns="0" tIns="0" rIns="0" bIns="0" rtlCol="0" anchor="t">
            <a:spAutoFit/>
          </a:bodyPr>
          <a:lstStyle/>
          <a:p>
            <a:pPr marL="0" lvl="0" indent="0" algn="l">
              <a:lnSpc>
                <a:spcPts val="4035"/>
              </a:lnSpc>
              <a:spcBef>
                <a:spcPct val="0"/>
              </a:spcBef>
            </a:pPr>
            <a:r>
              <a:rPr lang="en-US" sz="2924" spc="286">
                <a:solidFill>
                  <a:srgbClr val="231F20"/>
                </a:solidFill>
                <a:latin typeface="Arial"/>
                <a:ea typeface="Arial"/>
                <a:cs typeface="Arial"/>
                <a:sym typeface="Arial"/>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5860921" y="660536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AutoShape 4"/>
          <p:cNvSpPr/>
          <p:nvPr/>
        </p:nvSpPr>
        <p:spPr>
          <a:xfrm>
            <a:off x="1266050" y="3860588"/>
            <a:ext cx="5123405" cy="0"/>
          </a:xfrm>
          <a:prstGeom prst="line">
            <a:avLst/>
          </a:prstGeom>
          <a:ln w="38100" cap="flat">
            <a:solidFill>
              <a:srgbClr val="38B6FF"/>
            </a:solidFill>
            <a:prstDash val="solid"/>
            <a:headEnd type="none" w="sm" len="sm"/>
            <a:tailEnd type="none" w="sm" len="sm"/>
          </a:ln>
        </p:spPr>
        <p:txBody>
          <a:bodyPr/>
          <a:lstStyle/>
          <a:p>
            <a:endParaRPr lang="vi-VN"/>
          </a:p>
        </p:txBody>
      </p:sp>
      <p:sp>
        <p:nvSpPr>
          <p:cNvPr id="5" name="Freeform 5"/>
          <p:cNvSpPr/>
          <p:nvPr/>
        </p:nvSpPr>
        <p:spPr>
          <a:xfrm>
            <a:off x="6847446" y="2477641"/>
            <a:ext cx="387761" cy="2665859"/>
          </a:xfrm>
          <a:custGeom>
            <a:avLst/>
            <a:gdLst/>
            <a:ahLst/>
            <a:cxnLst/>
            <a:rect l="l" t="t" r="r" b="b"/>
            <a:pathLst>
              <a:path w="387761" h="2665859">
                <a:moveTo>
                  <a:pt x="0" y="0"/>
                </a:moveTo>
                <a:lnTo>
                  <a:pt x="387761" y="0"/>
                </a:lnTo>
                <a:lnTo>
                  <a:pt x="387761" y="2665859"/>
                </a:lnTo>
                <a:lnTo>
                  <a:pt x="0" y="26658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TextBox 6"/>
          <p:cNvSpPr txBox="1"/>
          <p:nvPr/>
        </p:nvSpPr>
        <p:spPr>
          <a:xfrm>
            <a:off x="1028700" y="923925"/>
            <a:ext cx="10721511" cy="1015365"/>
          </a:xfrm>
          <a:prstGeom prst="rect">
            <a:avLst/>
          </a:prstGeom>
        </p:spPr>
        <p:txBody>
          <a:bodyPr lIns="0" tIns="0" rIns="0" bIns="0" rtlCol="0" anchor="t">
            <a:spAutoFit/>
          </a:bodyPr>
          <a:lstStyle/>
          <a:p>
            <a:pPr algn="l">
              <a:lnSpc>
                <a:spcPts val="8280"/>
              </a:lnSpc>
            </a:pPr>
            <a:r>
              <a:rPr lang="en-US" sz="6000" spc="588">
                <a:solidFill>
                  <a:srgbClr val="231F20"/>
                </a:solidFill>
                <a:latin typeface="Baloo"/>
                <a:ea typeface="Baloo"/>
                <a:cs typeface="Baloo"/>
                <a:sym typeface="Baloo"/>
              </a:rPr>
              <a:t>1.TỔNG QUAN</a:t>
            </a:r>
          </a:p>
        </p:txBody>
      </p:sp>
      <p:sp>
        <p:nvSpPr>
          <p:cNvPr id="7" name="TextBox 7"/>
          <p:cNvSpPr txBox="1"/>
          <p:nvPr/>
        </p:nvSpPr>
        <p:spPr>
          <a:xfrm>
            <a:off x="17452573" y="9134475"/>
            <a:ext cx="331291" cy="1126801"/>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1</a:t>
            </a:r>
          </a:p>
        </p:txBody>
      </p:sp>
      <p:sp>
        <p:nvSpPr>
          <p:cNvPr id="8" name="TextBox 8"/>
          <p:cNvSpPr txBox="1"/>
          <p:nvPr/>
        </p:nvSpPr>
        <p:spPr>
          <a:xfrm>
            <a:off x="1267663" y="3014011"/>
            <a:ext cx="4523069" cy="755704"/>
          </a:xfrm>
          <a:prstGeom prst="rect">
            <a:avLst/>
          </a:prstGeom>
        </p:spPr>
        <p:txBody>
          <a:bodyPr lIns="0" tIns="0" rIns="0" bIns="0" rtlCol="0" anchor="t">
            <a:spAutoFit/>
          </a:bodyPr>
          <a:lstStyle/>
          <a:p>
            <a:pPr algn="ctr">
              <a:lnSpc>
                <a:spcPts val="5599"/>
              </a:lnSpc>
            </a:pPr>
            <a:r>
              <a:rPr lang="en-US" sz="3999" b="1">
                <a:solidFill>
                  <a:srgbClr val="000000"/>
                </a:solidFill>
                <a:latin typeface="Arial Bold"/>
                <a:ea typeface="Arial Bold"/>
                <a:cs typeface="Arial Bold"/>
                <a:sym typeface="Arial Bold"/>
              </a:rPr>
              <a:t>Lý do chọn đề tài?</a:t>
            </a:r>
          </a:p>
        </p:txBody>
      </p:sp>
      <p:sp>
        <p:nvSpPr>
          <p:cNvPr id="9" name="TextBox 9"/>
          <p:cNvSpPr txBox="1"/>
          <p:nvPr/>
        </p:nvSpPr>
        <p:spPr>
          <a:xfrm>
            <a:off x="6389455" y="2241724"/>
            <a:ext cx="11063117" cy="3223395"/>
          </a:xfrm>
          <a:prstGeom prst="rect">
            <a:avLst/>
          </a:prstGeom>
        </p:spPr>
        <p:txBody>
          <a:bodyPr lIns="0" tIns="0" rIns="0" bIns="0" rtlCol="0" anchor="t">
            <a:spAutoFit/>
          </a:bodyPr>
          <a:lstStyle/>
          <a:p>
            <a:pPr marL="1468119" lvl="2" indent="-489373" algn="l">
              <a:lnSpc>
                <a:spcPts val="5099"/>
              </a:lnSpc>
              <a:buFont typeface="Arial"/>
              <a:buChar char="⚬"/>
            </a:pPr>
            <a:r>
              <a:rPr lang="en-US" sz="3399">
                <a:solidFill>
                  <a:srgbClr val="000000"/>
                </a:solidFill>
                <a:latin typeface="Arial"/>
                <a:ea typeface="Arial"/>
                <a:cs typeface="Arial"/>
                <a:sym typeface="Arial"/>
              </a:rPr>
              <a:t>Ransomware là mối đe dọa nguy hiểm nhất trong thời đại kỹ thuật số.</a:t>
            </a:r>
          </a:p>
          <a:p>
            <a:pPr marL="1468119" lvl="2" indent="-489373" algn="l">
              <a:lnSpc>
                <a:spcPts val="5099"/>
              </a:lnSpc>
              <a:buFont typeface="Arial"/>
              <a:buChar char="⚬"/>
            </a:pPr>
            <a:r>
              <a:rPr lang="en-US" sz="3399">
                <a:solidFill>
                  <a:srgbClr val="000000"/>
                </a:solidFill>
                <a:latin typeface="Arial"/>
                <a:ea typeface="Arial"/>
                <a:cs typeface="Arial"/>
                <a:sym typeface="Arial"/>
              </a:rPr>
              <a:t>Gây thiệt hại nghiêm trọng về kinh tế và xã hội.</a:t>
            </a:r>
          </a:p>
          <a:p>
            <a:pPr marL="1468119" lvl="2" indent="-489373" algn="l">
              <a:lnSpc>
                <a:spcPts val="5099"/>
              </a:lnSpc>
              <a:buFont typeface="Arial"/>
              <a:buChar char="⚬"/>
            </a:pPr>
            <a:r>
              <a:rPr lang="en-US" sz="3399">
                <a:solidFill>
                  <a:srgbClr val="000000"/>
                </a:solidFill>
                <a:latin typeface="Arial"/>
                <a:ea typeface="Arial"/>
                <a:cs typeface="Arial"/>
                <a:sym typeface="Arial"/>
              </a:rPr>
              <a:t>Hiểu rõ về cách thức hoạt động để nâng cao khả năng phòng chống.</a:t>
            </a:r>
          </a:p>
        </p:txBody>
      </p:sp>
      <p:sp>
        <p:nvSpPr>
          <p:cNvPr id="10" name="AutoShape 10"/>
          <p:cNvSpPr/>
          <p:nvPr/>
        </p:nvSpPr>
        <p:spPr>
          <a:xfrm>
            <a:off x="1267663" y="7388784"/>
            <a:ext cx="5123405" cy="0"/>
          </a:xfrm>
          <a:prstGeom prst="line">
            <a:avLst/>
          </a:prstGeom>
          <a:ln w="38100" cap="flat">
            <a:solidFill>
              <a:srgbClr val="38B6FF"/>
            </a:solidFill>
            <a:prstDash val="solid"/>
            <a:headEnd type="none" w="sm" len="sm"/>
            <a:tailEnd type="none" w="sm" len="sm"/>
          </a:ln>
        </p:spPr>
        <p:txBody>
          <a:bodyPr/>
          <a:lstStyle/>
          <a:p>
            <a:endParaRPr lang="vi-VN"/>
          </a:p>
        </p:txBody>
      </p:sp>
      <p:sp>
        <p:nvSpPr>
          <p:cNvPr id="11" name="Freeform 11"/>
          <p:cNvSpPr/>
          <p:nvPr/>
        </p:nvSpPr>
        <p:spPr>
          <a:xfrm>
            <a:off x="6849058" y="6005837"/>
            <a:ext cx="387761" cy="2665859"/>
          </a:xfrm>
          <a:custGeom>
            <a:avLst/>
            <a:gdLst/>
            <a:ahLst/>
            <a:cxnLst/>
            <a:rect l="l" t="t" r="r" b="b"/>
            <a:pathLst>
              <a:path w="387761" h="2665859">
                <a:moveTo>
                  <a:pt x="0" y="0"/>
                </a:moveTo>
                <a:lnTo>
                  <a:pt x="387761" y="0"/>
                </a:lnTo>
                <a:lnTo>
                  <a:pt x="387761" y="2665858"/>
                </a:lnTo>
                <a:lnTo>
                  <a:pt x="0" y="26658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TextBox 12"/>
          <p:cNvSpPr txBox="1"/>
          <p:nvPr/>
        </p:nvSpPr>
        <p:spPr>
          <a:xfrm>
            <a:off x="1269275" y="6542207"/>
            <a:ext cx="4915136" cy="755704"/>
          </a:xfrm>
          <a:prstGeom prst="rect">
            <a:avLst/>
          </a:prstGeom>
        </p:spPr>
        <p:txBody>
          <a:bodyPr lIns="0" tIns="0" rIns="0" bIns="0" rtlCol="0" anchor="t">
            <a:spAutoFit/>
          </a:bodyPr>
          <a:lstStyle/>
          <a:p>
            <a:pPr algn="ctr">
              <a:lnSpc>
                <a:spcPts val="5599"/>
              </a:lnSpc>
            </a:pPr>
            <a:r>
              <a:rPr lang="en-US" sz="3999" b="1">
                <a:solidFill>
                  <a:srgbClr val="000000"/>
                </a:solidFill>
                <a:latin typeface="Arial Bold"/>
                <a:ea typeface="Arial Bold"/>
                <a:cs typeface="Arial Bold"/>
                <a:sym typeface="Arial Bold"/>
              </a:rPr>
              <a:t>Mức độ ảnh hưởng</a:t>
            </a:r>
          </a:p>
        </p:txBody>
      </p:sp>
      <p:sp>
        <p:nvSpPr>
          <p:cNvPr id="13" name="TextBox 13"/>
          <p:cNvSpPr txBox="1"/>
          <p:nvPr/>
        </p:nvSpPr>
        <p:spPr>
          <a:xfrm>
            <a:off x="6391068" y="6243453"/>
            <a:ext cx="11063117" cy="1946991"/>
          </a:xfrm>
          <a:prstGeom prst="rect">
            <a:avLst/>
          </a:prstGeom>
        </p:spPr>
        <p:txBody>
          <a:bodyPr lIns="0" tIns="0" rIns="0" bIns="0" rtlCol="0" anchor="t">
            <a:spAutoFit/>
          </a:bodyPr>
          <a:lstStyle/>
          <a:p>
            <a:pPr marL="1468119" lvl="2" indent="-489373" algn="l">
              <a:lnSpc>
                <a:spcPts val="5099"/>
              </a:lnSpc>
              <a:buFont typeface="Arial"/>
              <a:buChar char="⚬"/>
            </a:pPr>
            <a:r>
              <a:rPr lang="en-US" sz="3399">
                <a:solidFill>
                  <a:srgbClr val="000000"/>
                </a:solidFill>
                <a:latin typeface="Arial"/>
                <a:ea typeface="Arial"/>
                <a:cs typeface="Arial"/>
                <a:sym typeface="Arial"/>
              </a:rPr>
              <a:t>Mã hóa dữ liệu, đòi tiền chuộc với khoản tiền lớn.</a:t>
            </a:r>
          </a:p>
          <a:p>
            <a:pPr marL="1468119" lvl="2" indent="-489373" algn="l">
              <a:lnSpc>
                <a:spcPts val="5099"/>
              </a:lnSpc>
              <a:buFont typeface="Arial"/>
              <a:buChar char="⚬"/>
            </a:pPr>
            <a:r>
              <a:rPr lang="en-US" sz="3399">
                <a:solidFill>
                  <a:srgbClr val="000000"/>
                </a:solidFill>
                <a:latin typeface="Arial"/>
                <a:ea typeface="Arial"/>
                <a:cs typeface="Arial"/>
                <a:sym typeface="Arial"/>
              </a:rPr>
              <a:t>Giảm niềm tin của người dùng.</a:t>
            </a:r>
          </a:p>
          <a:p>
            <a:pPr marL="1468119" lvl="2" indent="-489373" algn="l">
              <a:lnSpc>
                <a:spcPts val="5099"/>
              </a:lnSpc>
              <a:buFont typeface="Arial"/>
              <a:buChar char="⚬"/>
            </a:pPr>
            <a:r>
              <a:rPr lang="en-US" sz="3399">
                <a:solidFill>
                  <a:srgbClr val="000000"/>
                </a:solidFill>
                <a:latin typeface="Arial"/>
                <a:ea typeface="Arial"/>
                <a:cs typeface="Arial"/>
                <a:sym typeface="Arial"/>
              </a:rPr>
              <a:t>Tấn công thiết bị kết nối (camera, thiết bị y tế).</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vi-VN"/>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75134" y="4450969"/>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3"/>
            <a:stretch>
              <a:fillRect t="-86495"/>
            </a:stretch>
          </a:blipFill>
        </p:spPr>
        <p:txBody>
          <a:bodyPr/>
          <a:lstStyle/>
          <a:p>
            <a:endParaRPr lang="vi-VN"/>
          </a:p>
        </p:txBody>
      </p:sp>
      <p:grpSp>
        <p:nvGrpSpPr>
          <p:cNvPr id="7" name="Group 7"/>
          <p:cNvGrpSpPr/>
          <p:nvPr/>
        </p:nvGrpSpPr>
        <p:grpSpPr>
          <a:xfrm>
            <a:off x="675134" y="3018395"/>
            <a:ext cx="9610044" cy="1948998"/>
            <a:chOff x="0" y="0"/>
            <a:chExt cx="3682024" cy="746746"/>
          </a:xfrm>
        </p:grpSpPr>
        <p:sp>
          <p:nvSpPr>
            <p:cNvPr id="8" name="Freeform 8"/>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vi-VN"/>
            </a:p>
          </p:txBody>
        </p:sp>
        <p:sp>
          <p:nvSpPr>
            <p:cNvPr id="9" name="TextBox 9"/>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955100" y="692697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vi-VN"/>
          </a:p>
        </p:txBody>
      </p:sp>
      <p:grpSp>
        <p:nvGrpSpPr>
          <p:cNvPr id="11" name="Group 11"/>
          <p:cNvGrpSpPr/>
          <p:nvPr/>
        </p:nvGrpSpPr>
        <p:grpSpPr>
          <a:xfrm>
            <a:off x="675134" y="5399536"/>
            <a:ext cx="9610044" cy="1948998"/>
            <a:chOff x="0" y="0"/>
            <a:chExt cx="3682024" cy="746746"/>
          </a:xfrm>
        </p:grpSpPr>
        <p:sp>
          <p:nvSpPr>
            <p:cNvPr id="12" name="Freeform 12"/>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vi-VN"/>
            </a:p>
          </p:txBody>
        </p:sp>
        <p:sp>
          <p:nvSpPr>
            <p:cNvPr id="13" name="TextBox 13"/>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14" name="Freeform 1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5" name="Freeform 15"/>
          <p:cNvSpPr/>
          <p:nvPr/>
        </p:nvSpPr>
        <p:spPr>
          <a:xfrm>
            <a:off x="8240098" y="2667414"/>
            <a:ext cx="9478762" cy="5816595"/>
          </a:xfrm>
          <a:custGeom>
            <a:avLst/>
            <a:gdLst/>
            <a:ahLst/>
            <a:cxnLst/>
            <a:rect l="l" t="t" r="r" b="b"/>
            <a:pathLst>
              <a:path w="9478762" h="5816595">
                <a:moveTo>
                  <a:pt x="0" y="0"/>
                </a:moveTo>
                <a:lnTo>
                  <a:pt x="9478762" y="0"/>
                </a:lnTo>
                <a:lnTo>
                  <a:pt x="9478762" y="5816594"/>
                </a:lnTo>
                <a:lnTo>
                  <a:pt x="0" y="5816594"/>
                </a:lnTo>
                <a:lnTo>
                  <a:pt x="0" y="0"/>
                </a:lnTo>
                <a:close/>
              </a:path>
            </a:pathLst>
          </a:custGeom>
          <a:blipFill>
            <a:blip r:embed="rId6"/>
            <a:stretch>
              <a:fillRect l="-2204" t="-2039" r="-1190" b="-1519"/>
            </a:stretch>
          </a:blipFill>
        </p:spPr>
        <p:txBody>
          <a:bodyPr/>
          <a:lstStyle/>
          <a:p>
            <a:endParaRPr lang="vi-VN"/>
          </a:p>
        </p:txBody>
      </p:sp>
      <p:sp>
        <p:nvSpPr>
          <p:cNvPr id="16" name="Freeform 16"/>
          <p:cNvSpPr/>
          <p:nvPr/>
        </p:nvSpPr>
        <p:spPr>
          <a:xfrm>
            <a:off x="955100" y="5619899"/>
            <a:ext cx="1156649" cy="1173721"/>
          </a:xfrm>
          <a:custGeom>
            <a:avLst/>
            <a:gdLst/>
            <a:ahLst/>
            <a:cxnLst/>
            <a:rect l="l" t="t" r="r" b="b"/>
            <a:pathLst>
              <a:path w="1156649" h="1173721">
                <a:moveTo>
                  <a:pt x="0" y="0"/>
                </a:moveTo>
                <a:lnTo>
                  <a:pt x="1156648" y="0"/>
                </a:lnTo>
                <a:lnTo>
                  <a:pt x="1156648" y="1173721"/>
                </a:lnTo>
                <a:lnTo>
                  <a:pt x="0" y="11737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7" name="Freeform 17"/>
          <p:cNvSpPr/>
          <p:nvPr/>
        </p:nvSpPr>
        <p:spPr>
          <a:xfrm>
            <a:off x="887297" y="3226518"/>
            <a:ext cx="1224451" cy="1224451"/>
          </a:xfrm>
          <a:custGeom>
            <a:avLst/>
            <a:gdLst/>
            <a:ahLst/>
            <a:cxnLst/>
            <a:rect l="l" t="t" r="r" b="b"/>
            <a:pathLst>
              <a:path w="1224451" h="1224451">
                <a:moveTo>
                  <a:pt x="0" y="0"/>
                </a:moveTo>
                <a:lnTo>
                  <a:pt x="1224451" y="0"/>
                </a:lnTo>
                <a:lnTo>
                  <a:pt x="1224451" y="1224451"/>
                </a:lnTo>
                <a:lnTo>
                  <a:pt x="0" y="12244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8" name="TextBox 18"/>
          <p:cNvSpPr txBox="1"/>
          <p:nvPr/>
        </p:nvSpPr>
        <p:spPr>
          <a:xfrm>
            <a:off x="2441841" y="5955540"/>
            <a:ext cx="7132181" cy="866429"/>
          </a:xfrm>
          <a:prstGeom prst="rect">
            <a:avLst/>
          </a:prstGeom>
        </p:spPr>
        <p:txBody>
          <a:bodyPr lIns="0" tIns="0" rIns="0" bIns="0" rtlCol="0" anchor="t">
            <a:spAutoFit/>
          </a:bodyPr>
          <a:lstStyle/>
          <a:p>
            <a:pPr marL="0" lvl="0" indent="0" algn="just">
              <a:lnSpc>
                <a:spcPts val="3464"/>
              </a:lnSpc>
              <a:spcBef>
                <a:spcPct val="0"/>
              </a:spcBef>
            </a:pPr>
            <a:r>
              <a:rPr lang="en-US" sz="2510" spc="246">
                <a:solidFill>
                  <a:srgbClr val="231F20"/>
                </a:solidFill>
                <a:latin typeface="DM Sans"/>
                <a:ea typeface="DM Sans"/>
                <a:cs typeface="DM Sans"/>
                <a:sym typeface="DM Sans"/>
              </a:rPr>
              <a:t>Mục đích: Tấn công, gián điệp, hoặc tống tiền.</a:t>
            </a:r>
          </a:p>
        </p:txBody>
      </p:sp>
      <p:sp>
        <p:nvSpPr>
          <p:cNvPr id="19" name="TextBox 19"/>
          <p:cNvSpPr txBox="1"/>
          <p:nvPr/>
        </p:nvSpPr>
        <p:spPr>
          <a:xfrm>
            <a:off x="1028700" y="1330459"/>
            <a:ext cx="10722239" cy="1015365"/>
          </a:xfrm>
          <a:prstGeom prst="rect">
            <a:avLst/>
          </a:prstGeom>
        </p:spPr>
        <p:txBody>
          <a:bodyPr lIns="0" tIns="0" rIns="0" bIns="0" rtlCol="0" anchor="t">
            <a:spAutoFit/>
          </a:bodyPr>
          <a:lstStyle/>
          <a:p>
            <a:pPr algn="ctr">
              <a:lnSpc>
                <a:spcPts val="8280"/>
              </a:lnSpc>
            </a:pPr>
            <a:r>
              <a:rPr lang="en-US" sz="6000" spc="588">
                <a:solidFill>
                  <a:srgbClr val="231F20"/>
                </a:solidFill>
                <a:latin typeface="Baloo"/>
                <a:ea typeface="Baloo"/>
                <a:cs typeface="Baloo"/>
                <a:sym typeface="Baloo"/>
              </a:rPr>
              <a:t>2.1 GIỚI THIỆU VỀ MÃ ĐỘC</a:t>
            </a:r>
          </a:p>
        </p:txBody>
      </p:sp>
      <p:sp>
        <p:nvSpPr>
          <p:cNvPr id="20" name="TextBox 20"/>
          <p:cNvSpPr txBox="1"/>
          <p:nvPr/>
        </p:nvSpPr>
        <p:spPr>
          <a:xfrm>
            <a:off x="2441841" y="3319348"/>
            <a:ext cx="7581517" cy="1299467"/>
          </a:xfrm>
          <a:prstGeom prst="rect">
            <a:avLst/>
          </a:prstGeom>
        </p:spPr>
        <p:txBody>
          <a:bodyPr lIns="0" tIns="0" rIns="0" bIns="0" rtlCol="0" anchor="t">
            <a:spAutoFit/>
          </a:bodyPr>
          <a:lstStyle/>
          <a:p>
            <a:pPr marL="0" lvl="0" indent="0" algn="just">
              <a:lnSpc>
                <a:spcPts val="3449"/>
              </a:lnSpc>
              <a:spcBef>
                <a:spcPct val="0"/>
              </a:spcBef>
            </a:pPr>
            <a:r>
              <a:rPr lang="en-US" sz="2499" spc="244">
                <a:solidFill>
                  <a:srgbClr val="231F20"/>
                </a:solidFill>
                <a:latin typeface="DM Sans"/>
                <a:ea typeface="DM Sans"/>
                <a:cs typeface="DM Sans"/>
                <a:sym typeface="DM Sans"/>
              </a:rPr>
              <a:t>Đây là phần mềm độc hại xâm nhập, phá hoại hoặc đánh cắp dữ liệu mà không được sự cho phép của người dùng.</a:t>
            </a:r>
          </a:p>
        </p:txBody>
      </p:sp>
      <p:sp>
        <p:nvSpPr>
          <p:cNvPr id="21" name="TextBox 21"/>
          <p:cNvSpPr txBox="1"/>
          <p:nvPr/>
        </p:nvSpPr>
        <p:spPr>
          <a:xfrm>
            <a:off x="17498797" y="8975397"/>
            <a:ext cx="440125"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vi-VN"/>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7" name="Freeform 7"/>
          <p:cNvSpPr/>
          <p:nvPr/>
        </p:nvSpPr>
        <p:spPr>
          <a:xfrm>
            <a:off x="10050962" y="2521861"/>
            <a:ext cx="7447836" cy="5709797"/>
          </a:xfrm>
          <a:custGeom>
            <a:avLst/>
            <a:gdLst/>
            <a:ahLst/>
            <a:cxnLst/>
            <a:rect l="l" t="t" r="r" b="b"/>
            <a:pathLst>
              <a:path w="7447836" h="5709797">
                <a:moveTo>
                  <a:pt x="0" y="0"/>
                </a:moveTo>
                <a:lnTo>
                  <a:pt x="7447835" y="0"/>
                </a:lnTo>
                <a:lnTo>
                  <a:pt x="7447835" y="5709796"/>
                </a:lnTo>
                <a:lnTo>
                  <a:pt x="0" y="5709796"/>
                </a:lnTo>
                <a:lnTo>
                  <a:pt x="0" y="0"/>
                </a:lnTo>
                <a:close/>
              </a:path>
            </a:pathLst>
          </a:custGeom>
          <a:blipFill>
            <a:blip r:embed="rId5"/>
            <a:stretch>
              <a:fillRect l="-657" r="-657"/>
            </a:stretch>
          </a:blipFill>
        </p:spPr>
        <p:txBody>
          <a:bodyPr/>
          <a:lstStyle/>
          <a:p>
            <a:endParaRPr lang="vi-VN"/>
          </a:p>
        </p:txBody>
      </p:sp>
      <p:sp>
        <p:nvSpPr>
          <p:cNvPr id="8" name="TextBox 8"/>
          <p:cNvSpPr txBox="1"/>
          <p:nvPr/>
        </p:nvSpPr>
        <p:spPr>
          <a:xfrm>
            <a:off x="501552" y="1137699"/>
            <a:ext cx="13674028" cy="931491"/>
          </a:xfrm>
          <a:prstGeom prst="rect">
            <a:avLst/>
          </a:prstGeom>
        </p:spPr>
        <p:txBody>
          <a:bodyPr lIns="0" tIns="0" rIns="0" bIns="0" rtlCol="0" anchor="t">
            <a:spAutoFit/>
          </a:bodyPr>
          <a:lstStyle/>
          <a:p>
            <a:pPr algn="ctr">
              <a:lnSpc>
                <a:spcPts val="7590"/>
              </a:lnSpc>
            </a:pPr>
            <a:r>
              <a:rPr lang="en-US" sz="5500" spc="539">
                <a:solidFill>
                  <a:srgbClr val="231F20"/>
                </a:solidFill>
                <a:latin typeface="Baloo"/>
                <a:ea typeface="Baloo"/>
                <a:cs typeface="Baloo"/>
                <a:sym typeface="Baloo"/>
              </a:rPr>
              <a:t>2.2 TỔNG QUAN VỀ RANSOMWARE</a:t>
            </a:r>
          </a:p>
        </p:txBody>
      </p:sp>
      <p:sp>
        <p:nvSpPr>
          <p:cNvPr id="9" name="TextBox 9"/>
          <p:cNvSpPr txBox="1"/>
          <p:nvPr/>
        </p:nvSpPr>
        <p:spPr>
          <a:xfrm>
            <a:off x="17500489" y="8975397"/>
            <a:ext cx="436743"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3</a:t>
            </a:r>
          </a:p>
        </p:txBody>
      </p:sp>
      <p:sp>
        <p:nvSpPr>
          <p:cNvPr id="10" name="TextBox 10"/>
          <p:cNvSpPr txBox="1"/>
          <p:nvPr/>
        </p:nvSpPr>
        <p:spPr>
          <a:xfrm>
            <a:off x="5773" y="2820301"/>
            <a:ext cx="9662411" cy="4521017"/>
          </a:xfrm>
          <a:prstGeom prst="rect">
            <a:avLst/>
          </a:prstGeom>
        </p:spPr>
        <p:txBody>
          <a:bodyPr lIns="0" tIns="0" rIns="0" bIns="0" rtlCol="0" anchor="t">
            <a:spAutoFit/>
          </a:bodyPr>
          <a:lstStyle/>
          <a:p>
            <a:pPr marL="734059" lvl="1" indent="-367030" algn="just">
              <a:lnSpc>
                <a:spcPts val="5983"/>
              </a:lnSpc>
              <a:buFont typeface="Arial"/>
              <a:buChar char="•"/>
            </a:pPr>
            <a:r>
              <a:rPr lang="en-US" sz="3399">
                <a:solidFill>
                  <a:srgbClr val="000000"/>
                </a:solidFill>
                <a:latin typeface="Arial"/>
                <a:ea typeface="Arial"/>
                <a:cs typeface="Arial"/>
                <a:sym typeface="Arial"/>
              </a:rPr>
              <a:t>Ransomware là mã độc tống tiền, khóa dữ liệu và yêu cầu tiền chuộc để giải mã.</a:t>
            </a:r>
          </a:p>
          <a:p>
            <a:pPr marL="734059" lvl="1" indent="-367030" algn="just">
              <a:lnSpc>
                <a:spcPts val="5983"/>
              </a:lnSpc>
              <a:buFont typeface="Arial"/>
              <a:buChar char="•"/>
            </a:pPr>
            <a:r>
              <a:rPr lang="en-US" sz="3399">
                <a:solidFill>
                  <a:srgbClr val="000000"/>
                </a:solidFill>
                <a:latin typeface="Arial"/>
                <a:ea typeface="Arial"/>
                <a:cs typeface="Arial"/>
                <a:sym typeface="Arial"/>
              </a:rPr>
              <a:t>Tổ chức, cá nhân và mạng lưới máy tính đều có thể bị tấn công.</a:t>
            </a:r>
          </a:p>
          <a:p>
            <a:pPr marL="734059" lvl="1" indent="-367030" algn="just">
              <a:lnSpc>
                <a:spcPts val="5983"/>
              </a:lnSpc>
              <a:buFont typeface="Arial"/>
              <a:buChar char="•"/>
            </a:pPr>
            <a:r>
              <a:rPr lang="en-US" sz="3399">
                <a:solidFill>
                  <a:srgbClr val="000000"/>
                </a:solidFill>
                <a:latin typeface="Arial"/>
                <a:ea typeface="Arial"/>
                <a:cs typeface="Arial"/>
                <a:sym typeface="Arial"/>
              </a:rPr>
              <a:t>Hậu quả gồm mất dữ liệu, gián đoạn hoạt động, tổn thất tài chính và uy tín.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rot="887923">
            <a:off x="-6582867" y="423886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5" name="Group 5"/>
          <p:cNvGrpSpPr/>
          <p:nvPr/>
        </p:nvGrpSpPr>
        <p:grpSpPr>
          <a:xfrm>
            <a:off x="3318396" y="3039772"/>
            <a:ext cx="3391414" cy="4702942"/>
            <a:chOff x="0" y="0"/>
            <a:chExt cx="1075555" cy="1491494"/>
          </a:xfrm>
        </p:grpSpPr>
        <p:sp>
          <p:nvSpPr>
            <p:cNvPr id="6" name="Freeform 6"/>
            <p:cNvSpPr/>
            <p:nvPr/>
          </p:nvSpPr>
          <p:spPr>
            <a:xfrm>
              <a:off x="0" y="0"/>
              <a:ext cx="1075555" cy="1491494"/>
            </a:xfrm>
            <a:custGeom>
              <a:avLst/>
              <a:gdLst/>
              <a:ahLst/>
              <a:cxnLst/>
              <a:rect l="l" t="t" r="r" b="b"/>
              <a:pathLst>
                <a:path w="1075555" h="1491494">
                  <a:moveTo>
                    <a:pt x="70767" y="0"/>
                  </a:moveTo>
                  <a:lnTo>
                    <a:pt x="1004788" y="0"/>
                  </a:lnTo>
                  <a:cubicBezTo>
                    <a:pt x="1043872" y="0"/>
                    <a:pt x="1075555" y="31683"/>
                    <a:pt x="1075555" y="70767"/>
                  </a:cubicBezTo>
                  <a:lnTo>
                    <a:pt x="1075555" y="1420727"/>
                  </a:lnTo>
                  <a:cubicBezTo>
                    <a:pt x="1075555" y="1459811"/>
                    <a:pt x="1043872" y="1491494"/>
                    <a:pt x="1004788" y="1491494"/>
                  </a:cubicBezTo>
                  <a:lnTo>
                    <a:pt x="70767" y="1491494"/>
                  </a:lnTo>
                  <a:cubicBezTo>
                    <a:pt x="31683" y="1491494"/>
                    <a:pt x="0" y="1459811"/>
                    <a:pt x="0" y="1420727"/>
                  </a:cubicBezTo>
                  <a:lnTo>
                    <a:pt x="0" y="70767"/>
                  </a:lnTo>
                  <a:cubicBezTo>
                    <a:pt x="0" y="31683"/>
                    <a:pt x="31683" y="0"/>
                    <a:pt x="70767" y="0"/>
                  </a:cubicBezTo>
                  <a:close/>
                </a:path>
              </a:pathLst>
            </a:custGeom>
            <a:solidFill>
              <a:srgbClr val="CCCCCC">
                <a:alpha val="98824"/>
              </a:srgbClr>
            </a:solidFill>
          </p:spPr>
          <p:txBody>
            <a:bodyPr/>
            <a:lstStyle/>
            <a:p>
              <a:endParaRPr lang="vi-VN"/>
            </a:p>
          </p:txBody>
        </p:sp>
        <p:sp>
          <p:nvSpPr>
            <p:cNvPr id="7" name="TextBox 7"/>
            <p:cNvSpPr txBox="1"/>
            <p:nvPr/>
          </p:nvSpPr>
          <p:spPr>
            <a:xfrm>
              <a:off x="0" y="-66675"/>
              <a:ext cx="1075555" cy="1558169"/>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3342303" y="6352941"/>
            <a:ext cx="3391414" cy="1001466"/>
            <a:chOff x="0" y="0"/>
            <a:chExt cx="1075555" cy="317606"/>
          </a:xfrm>
        </p:grpSpPr>
        <p:sp>
          <p:nvSpPr>
            <p:cNvPr id="9" name="Freeform 9"/>
            <p:cNvSpPr/>
            <p:nvPr/>
          </p:nvSpPr>
          <p:spPr>
            <a:xfrm>
              <a:off x="0" y="0"/>
              <a:ext cx="1075555" cy="317606"/>
            </a:xfrm>
            <a:custGeom>
              <a:avLst/>
              <a:gdLst/>
              <a:ahLst/>
              <a:cxnLst/>
              <a:rect l="l" t="t" r="r" b="b"/>
              <a:pathLst>
                <a:path w="1075555" h="317606">
                  <a:moveTo>
                    <a:pt x="70767" y="0"/>
                  </a:moveTo>
                  <a:lnTo>
                    <a:pt x="1004788" y="0"/>
                  </a:lnTo>
                  <a:cubicBezTo>
                    <a:pt x="1043872" y="0"/>
                    <a:pt x="1075555" y="31683"/>
                    <a:pt x="1075555" y="70767"/>
                  </a:cubicBezTo>
                  <a:lnTo>
                    <a:pt x="1075555" y="246839"/>
                  </a:lnTo>
                  <a:cubicBezTo>
                    <a:pt x="1075555" y="265607"/>
                    <a:pt x="1068099" y="283607"/>
                    <a:pt x="1054828" y="296878"/>
                  </a:cubicBezTo>
                  <a:cubicBezTo>
                    <a:pt x="1041557" y="310150"/>
                    <a:pt x="1023557" y="317606"/>
                    <a:pt x="1004788" y="317606"/>
                  </a:cubicBezTo>
                  <a:lnTo>
                    <a:pt x="70767" y="317606"/>
                  </a:lnTo>
                  <a:cubicBezTo>
                    <a:pt x="31683" y="317606"/>
                    <a:pt x="0" y="285922"/>
                    <a:pt x="0" y="246839"/>
                  </a:cubicBezTo>
                  <a:lnTo>
                    <a:pt x="0" y="70767"/>
                  </a:lnTo>
                  <a:cubicBezTo>
                    <a:pt x="0" y="31683"/>
                    <a:pt x="31683" y="0"/>
                    <a:pt x="70767" y="0"/>
                  </a:cubicBezTo>
                  <a:close/>
                </a:path>
              </a:pathLst>
            </a:custGeom>
            <a:solidFill>
              <a:srgbClr val="FFFFFF">
                <a:alpha val="98824"/>
              </a:srgbClr>
            </a:solidFill>
          </p:spPr>
          <p:txBody>
            <a:bodyPr/>
            <a:lstStyle/>
            <a:p>
              <a:endParaRPr lang="vi-VN"/>
            </a:p>
          </p:txBody>
        </p:sp>
        <p:sp>
          <p:nvSpPr>
            <p:cNvPr id="10" name="TextBox 10"/>
            <p:cNvSpPr txBox="1"/>
            <p:nvPr/>
          </p:nvSpPr>
          <p:spPr>
            <a:xfrm>
              <a:off x="0" y="-66675"/>
              <a:ext cx="1075555" cy="384281"/>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9031168" y="5002936"/>
            <a:ext cx="3445761" cy="4702942"/>
            <a:chOff x="0" y="0"/>
            <a:chExt cx="1235139" cy="1685777"/>
          </a:xfrm>
        </p:grpSpPr>
        <p:sp>
          <p:nvSpPr>
            <p:cNvPr id="12" name="Freeform 12"/>
            <p:cNvSpPr/>
            <p:nvPr/>
          </p:nvSpPr>
          <p:spPr>
            <a:xfrm>
              <a:off x="0" y="0"/>
              <a:ext cx="1235139" cy="1685778"/>
            </a:xfrm>
            <a:custGeom>
              <a:avLst/>
              <a:gdLst/>
              <a:ahLst/>
              <a:cxnLst/>
              <a:rect l="l" t="t" r="r" b="b"/>
              <a:pathLst>
                <a:path w="1235139" h="1685778">
                  <a:moveTo>
                    <a:pt x="69651" y="0"/>
                  </a:moveTo>
                  <a:lnTo>
                    <a:pt x="1165488" y="0"/>
                  </a:lnTo>
                  <a:cubicBezTo>
                    <a:pt x="1203955" y="0"/>
                    <a:pt x="1235139" y="31184"/>
                    <a:pt x="1235139" y="69651"/>
                  </a:cubicBezTo>
                  <a:lnTo>
                    <a:pt x="1235139" y="1616127"/>
                  </a:lnTo>
                  <a:cubicBezTo>
                    <a:pt x="1235139" y="1654594"/>
                    <a:pt x="1203955" y="1685778"/>
                    <a:pt x="1165488" y="1685778"/>
                  </a:cubicBezTo>
                  <a:lnTo>
                    <a:pt x="69651" y="1685778"/>
                  </a:lnTo>
                  <a:cubicBezTo>
                    <a:pt x="51178" y="1685778"/>
                    <a:pt x="33462" y="1678439"/>
                    <a:pt x="20400" y="1665377"/>
                  </a:cubicBezTo>
                  <a:cubicBezTo>
                    <a:pt x="7338" y="1652315"/>
                    <a:pt x="0" y="1634599"/>
                    <a:pt x="0" y="1616127"/>
                  </a:cubicBezTo>
                  <a:lnTo>
                    <a:pt x="0" y="69651"/>
                  </a:lnTo>
                  <a:cubicBezTo>
                    <a:pt x="0" y="31184"/>
                    <a:pt x="31184" y="0"/>
                    <a:pt x="69651" y="0"/>
                  </a:cubicBezTo>
                  <a:close/>
                </a:path>
              </a:pathLst>
            </a:custGeom>
            <a:solidFill>
              <a:srgbClr val="CCCCCC">
                <a:alpha val="98824"/>
              </a:srgbClr>
            </a:solidFill>
          </p:spPr>
          <p:txBody>
            <a:bodyPr/>
            <a:lstStyle/>
            <a:p>
              <a:endParaRPr lang="vi-VN"/>
            </a:p>
          </p:txBody>
        </p:sp>
        <p:sp>
          <p:nvSpPr>
            <p:cNvPr id="13" name="TextBox 13"/>
            <p:cNvSpPr txBox="1"/>
            <p:nvPr/>
          </p:nvSpPr>
          <p:spPr>
            <a:xfrm>
              <a:off x="0" y="-19050"/>
              <a:ext cx="1235139" cy="1704827"/>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994230" y="8401828"/>
            <a:ext cx="3445761" cy="1047658"/>
            <a:chOff x="0" y="0"/>
            <a:chExt cx="1235139" cy="375535"/>
          </a:xfrm>
        </p:grpSpPr>
        <p:sp>
          <p:nvSpPr>
            <p:cNvPr id="15" name="Freeform 15"/>
            <p:cNvSpPr/>
            <p:nvPr/>
          </p:nvSpPr>
          <p:spPr>
            <a:xfrm>
              <a:off x="0" y="0"/>
              <a:ext cx="1235139" cy="375535"/>
            </a:xfrm>
            <a:custGeom>
              <a:avLst/>
              <a:gdLst/>
              <a:ahLst/>
              <a:cxnLst/>
              <a:rect l="l" t="t" r="r" b="b"/>
              <a:pathLst>
                <a:path w="1235139" h="375535">
                  <a:moveTo>
                    <a:pt x="69651" y="0"/>
                  </a:moveTo>
                  <a:lnTo>
                    <a:pt x="1165488" y="0"/>
                  </a:lnTo>
                  <a:cubicBezTo>
                    <a:pt x="1203955" y="0"/>
                    <a:pt x="1235139" y="31184"/>
                    <a:pt x="1235139" y="69651"/>
                  </a:cubicBezTo>
                  <a:lnTo>
                    <a:pt x="1235139" y="305884"/>
                  </a:lnTo>
                  <a:cubicBezTo>
                    <a:pt x="1235139" y="324357"/>
                    <a:pt x="1227801" y="342072"/>
                    <a:pt x="1214739" y="355134"/>
                  </a:cubicBezTo>
                  <a:cubicBezTo>
                    <a:pt x="1201677" y="368196"/>
                    <a:pt x="1183961" y="375535"/>
                    <a:pt x="1165488" y="375535"/>
                  </a:cubicBezTo>
                  <a:lnTo>
                    <a:pt x="69651" y="375535"/>
                  </a:lnTo>
                  <a:cubicBezTo>
                    <a:pt x="31184" y="375535"/>
                    <a:pt x="0" y="344351"/>
                    <a:pt x="0" y="305884"/>
                  </a:cubicBezTo>
                  <a:lnTo>
                    <a:pt x="0" y="69651"/>
                  </a:lnTo>
                  <a:cubicBezTo>
                    <a:pt x="0" y="31184"/>
                    <a:pt x="31184" y="0"/>
                    <a:pt x="69651" y="0"/>
                  </a:cubicBezTo>
                  <a:close/>
                </a:path>
              </a:pathLst>
            </a:custGeom>
            <a:solidFill>
              <a:srgbClr val="FFFFFF">
                <a:alpha val="98824"/>
              </a:srgbClr>
            </a:solidFill>
          </p:spPr>
          <p:txBody>
            <a:bodyPr/>
            <a:lstStyle/>
            <a:p>
              <a:endParaRPr lang="vi-VN"/>
            </a:p>
          </p:txBody>
        </p:sp>
        <p:sp>
          <p:nvSpPr>
            <p:cNvPr id="16" name="TextBox 16"/>
            <p:cNvSpPr txBox="1"/>
            <p:nvPr/>
          </p:nvSpPr>
          <p:spPr>
            <a:xfrm>
              <a:off x="0" y="-19050"/>
              <a:ext cx="1235139" cy="394585"/>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3599991" y="3039772"/>
            <a:ext cx="3445761" cy="4702942"/>
            <a:chOff x="0" y="0"/>
            <a:chExt cx="973366" cy="1328497"/>
          </a:xfrm>
        </p:grpSpPr>
        <p:sp>
          <p:nvSpPr>
            <p:cNvPr id="18" name="Freeform 18"/>
            <p:cNvSpPr/>
            <p:nvPr/>
          </p:nvSpPr>
          <p:spPr>
            <a:xfrm>
              <a:off x="0" y="0"/>
              <a:ext cx="973366" cy="1328497"/>
            </a:xfrm>
            <a:custGeom>
              <a:avLst/>
              <a:gdLst/>
              <a:ahLst/>
              <a:cxnLst/>
              <a:rect l="l" t="t" r="r" b="b"/>
              <a:pathLst>
                <a:path w="973366" h="1328497">
                  <a:moveTo>
                    <a:pt x="69651" y="0"/>
                  </a:moveTo>
                  <a:lnTo>
                    <a:pt x="903715" y="0"/>
                  </a:lnTo>
                  <a:cubicBezTo>
                    <a:pt x="942182" y="0"/>
                    <a:pt x="973366" y="31184"/>
                    <a:pt x="973366" y="69651"/>
                  </a:cubicBezTo>
                  <a:lnTo>
                    <a:pt x="973366" y="1258847"/>
                  </a:lnTo>
                  <a:cubicBezTo>
                    <a:pt x="973366" y="1277319"/>
                    <a:pt x="966028" y="1295035"/>
                    <a:pt x="952966" y="1308097"/>
                  </a:cubicBezTo>
                  <a:cubicBezTo>
                    <a:pt x="939904" y="1321159"/>
                    <a:pt x="922188" y="1328497"/>
                    <a:pt x="903715" y="1328497"/>
                  </a:cubicBezTo>
                  <a:lnTo>
                    <a:pt x="69651" y="1328497"/>
                  </a:lnTo>
                  <a:cubicBezTo>
                    <a:pt x="51178" y="1328497"/>
                    <a:pt x="33462" y="1321159"/>
                    <a:pt x="20400" y="1308097"/>
                  </a:cubicBezTo>
                  <a:cubicBezTo>
                    <a:pt x="7338" y="1295035"/>
                    <a:pt x="0" y="1277319"/>
                    <a:pt x="0" y="1258847"/>
                  </a:cubicBezTo>
                  <a:lnTo>
                    <a:pt x="0" y="69651"/>
                  </a:lnTo>
                  <a:cubicBezTo>
                    <a:pt x="0" y="31184"/>
                    <a:pt x="31184" y="0"/>
                    <a:pt x="69651" y="0"/>
                  </a:cubicBezTo>
                  <a:close/>
                </a:path>
              </a:pathLst>
            </a:custGeom>
            <a:solidFill>
              <a:srgbClr val="CCCCCC">
                <a:alpha val="98824"/>
              </a:srgbClr>
            </a:solidFill>
          </p:spPr>
          <p:txBody>
            <a:bodyPr/>
            <a:lstStyle/>
            <a:p>
              <a:endParaRPr lang="vi-VN"/>
            </a:p>
          </p:txBody>
        </p:sp>
        <p:sp>
          <p:nvSpPr>
            <p:cNvPr id="19" name="TextBox 19"/>
            <p:cNvSpPr txBox="1"/>
            <p:nvPr/>
          </p:nvSpPr>
          <p:spPr>
            <a:xfrm>
              <a:off x="0" y="-19050"/>
              <a:ext cx="973366" cy="1347547"/>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3599991" y="6352941"/>
            <a:ext cx="3445761" cy="1099909"/>
            <a:chOff x="0" y="0"/>
            <a:chExt cx="973366" cy="310705"/>
          </a:xfrm>
        </p:grpSpPr>
        <p:sp>
          <p:nvSpPr>
            <p:cNvPr id="21" name="Freeform 21"/>
            <p:cNvSpPr/>
            <p:nvPr/>
          </p:nvSpPr>
          <p:spPr>
            <a:xfrm>
              <a:off x="0" y="0"/>
              <a:ext cx="973366" cy="310705"/>
            </a:xfrm>
            <a:custGeom>
              <a:avLst/>
              <a:gdLst/>
              <a:ahLst/>
              <a:cxnLst/>
              <a:rect l="l" t="t" r="r" b="b"/>
              <a:pathLst>
                <a:path w="973366" h="310705">
                  <a:moveTo>
                    <a:pt x="69651" y="0"/>
                  </a:moveTo>
                  <a:lnTo>
                    <a:pt x="903715" y="0"/>
                  </a:lnTo>
                  <a:cubicBezTo>
                    <a:pt x="942182" y="0"/>
                    <a:pt x="973366" y="31184"/>
                    <a:pt x="973366" y="69651"/>
                  </a:cubicBezTo>
                  <a:lnTo>
                    <a:pt x="973366" y="241054"/>
                  </a:lnTo>
                  <a:cubicBezTo>
                    <a:pt x="973366" y="259526"/>
                    <a:pt x="966028" y="277242"/>
                    <a:pt x="952966" y="290304"/>
                  </a:cubicBezTo>
                  <a:cubicBezTo>
                    <a:pt x="939904" y="303366"/>
                    <a:pt x="922188" y="310705"/>
                    <a:pt x="903715" y="310705"/>
                  </a:cubicBezTo>
                  <a:lnTo>
                    <a:pt x="69651" y="310705"/>
                  </a:lnTo>
                  <a:cubicBezTo>
                    <a:pt x="31184" y="310705"/>
                    <a:pt x="0" y="279521"/>
                    <a:pt x="0" y="241054"/>
                  </a:cubicBezTo>
                  <a:lnTo>
                    <a:pt x="0" y="69651"/>
                  </a:lnTo>
                  <a:cubicBezTo>
                    <a:pt x="0" y="31184"/>
                    <a:pt x="31184" y="0"/>
                    <a:pt x="69651" y="0"/>
                  </a:cubicBezTo>
                  <a:close/>
                </a:path>
              </a:pathLst>
            </a:custGeom>
            <a:solidFill>
              <a:srgbClr val="FFFFFF">
                <a:alpha val="98824"/>
              </a:srgbClr>
            </a:solidFill>
          </p:spPr>
          <p:txBody>
            <a:bodyPr/>
            <a:lstStyle/>
            <a:p>
              <a:endParaRPr lang="vi-VN"/>
            </a:p>
          </p:txBody>
        </p:sp>
        <p:sp>
          <p:nvSpPr>
            <p:cNvPr id="22" name="TextBox 22"/>
            <p:cNvSpPr txBox="1"/>
            <p:nvPr/>
          </p:nvSpPr>
          <p:spPr>
            <a:xfrm>
              <a:off x="0" y="-19050"/>
              <a:ext cx="973366" cy="329755"/>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rot="-1885381">
            <a:off x="13377058" y="8260901"/>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24" name="TextBox 24"/>
          <p:cNvSpPr txBox="1"/>
          <p:nvPr/>
        </p:nvSpPr>
        <p:spPr>
          <a:xfrm>
            <a:off x="707791" y="628560"/>
            <a:ext cx="12969433" cy="2063115"/>
          </a:xfrm>
          <a:prstGeom prst="rect">
            <a:avLst/>
          </a:prstGeom>
        </p:spPr>
        <p:txBody>
          <a:bodyPr lIns="0" tIns="0" rIns="0" bIns="0" rtlCol="0" anchor="t">
            <a:spAutoFit/>
          </a:bodyPr>
          <a:lstStyle/>
          <a:p>
            <a:pPr marL="0" lvl="0" indent="0" algn="ctr">
              <a:lnSpc>
                <a:spcPts val="8280"/>
              </a:lnSpc>
              <a:spcBef>
                <a:spcPct val="0"/>
              </a:spcBef>
            </a:pPr>
            <a:r>
              <a:rPr lang="en-US" sz="6000" spc="588">
                <a:solidFill>
                  <a:srgbClr val="231F20"/>
                </a:solidFill>
                <a:latin typeface="Baloo"/>
                <a:ea typeface="Baloo"/>
                <a:cs typeface="Baloo"/>
                <a:sym typeface="Baloo"/>
              </a:rPr>
              <a:t>2.3 SỰ KHÁC BIỆT GIỮA RANSOMWARE VÀ MÃ ĐỘC KHÁC</a:t>
            </a:r>
          </a:p>
        </p:txBody>
      </p:sp>
      <p:sp>
        <p:nvSpPr>
          <p:cNvPr id="25" name="TextBox 25"/>
          <p:cNvSpPr txBox="1"/>
          <p:nvPr/>
        </p:nvSpPr>
        <p:spPr>
          <a:xfrm>
            <a:off x="3559633" y="6586324"/>
            <a:ext cx="2956755" cy="527353"/>
          </a:xfrm>
          <a:prstGeom prst="rect">
            <a:avLst/>
          </a:prstGeom>
        </p:spPr>
        <p:txBody>
          <a:bodyPr lIns="0" tIns="0" rIns="0" bIns="0" rtlCol="0" anchor="t">
            <a:spAutoFit/>
          </a:bodyPr>
          <a:lstStyle/>
          <a:p>
            <a:pPr marL="0" lvl="0" indent="0" algn="ctr">
              <a:lnSpc>
                <a:spcPts val="4388"/>
              </a:lnSpc>
              <a:spcBef>
                <a:spcPct val="0"/>
              </a:spcBef>
            </a:pPr>
            <a:r>
              <a:rPr lang="en-US" sz="3179" spc="311">
                <a:solidFill>
                  <a:srgbClr val="231F20"/>
                </a:solidFill>
                <a:latin typeface="Baloo"/>
                <a:ea typeface="Baloo"/>
                <a:cs typeface="Baloo"/>
                <a:sym typeface="Baloo"/>
              </a:rPr>
              <a:t>1. MỤC TIÊU</a:t>
            </a:r>
          </a:p>
        </p:txBody>
      </p:sp>
      <p:sp>
        <p:nvSpPr>
          <p:cNvPr id="26" name="TextBox 26"/>
          <p:cNvSpPr txBox="1"/>
          <p:nvPr/>
        </p:nvSpPr>
        <p:spPr>
          <a:xfrm>
            <a:off x="3366211" y="3188434"/>
            <a:ext cx="3343599" cy="2948986"/>
          </a:xfrm>
          <a:prstGeom prst="rect">
            <a:avLst/>
          </a:prstGeom>
        </p:spPr>
        <p:txBody>
          <a:bodyPr lIns="0" tIns="0" rIns="0" bIns="0" rtlCol="0" anchor="t">
            <a:spAutoFit/>
          </a:bodyPr>
          <a:lstStyle/>
          <a:p>
            <a:pPr algn="ctr">
              <a:lnSpc>
                <a:spcPts val="3864"/>
              </a:lnSpc>
            </a:pPr>
            <a:r>
              <a:rPr lang="en-US" sz="2760">
                <a:solidFill>
                  <a:srgbClr val="100F0D"/>
                </a:solidFill>
                <a:latin typeface="Arial"/>
                <a:ea typeface="Arial"/>
                <a:cs typeface="Arial"/>
                <a:sym typeface="Arial"/>
              </a:rPr>
              <a:t>Ransomware nhắm mục tiêu vào dữ liệu, trong khi các mã độc khác nhắm mục tiêu vào hệ thống hoặc mạng lưới.</a:t>
            </a:r>
          </a:p>
        </p:txBody>
      </p:sp>
      <p:sp>
        <p:nvSpPr>
          <p:cNvPr id="27" name="TextBox 27"/>
          <p:cNvSpPr txBox="1"/>
          <p:nvPr/>
        </p:nvSpPr>
        <p:spPr>
          <a:xfrm>
            <a:off x="9251981" y="8638581"/>
            <a:ext cx="3004136" cy="530447"/>
          </a:xfrm>
          <a:prstGeom prst="rect">
            <a:avLst/>
          </a:prstGeom>
        </p:spPr>
        <p:txBody>
          <a:bodyPr lIns="0" tIns="0" rIns="0" bIns="0" rtlCol="0" anchor="t">
            <a:spAutoFit/>
          </a:bodyPr>
          <a:lstStyle/>
          <a:p>
            <a:pPr marL="0" lvl="0" indent="0" algn="ctr">
              <a:lnSpc>
                <a:spcPts val="4391"/>
              </a:lnSpc>
              <a:spcBef>
                <a:spcPct val="0"/>
              </a:spcBef>
            </a:pPr>
            <a:r>
              <a:rPr lang="en-US" sz="3182" spc="311">
                <a:solidFill>
                  <a:srgbClr val="231F20"/>
                </a:solidFill>
                <a:latin typeface="Baloo"/>
                <a:ea typeface="Baloo"/>
                <a:cs typeface="Baloo"/>
                <a:sym typeface="Baloo"/>
              </a:rPr>
              <a:t>2. HÀNH VI</a:t>
            </a:r>
          </a:p>
        </p:txBody>
      </p:sp>
      <p:sp>
        <p:nvSpPr>
          <p:cNvPr id="28" name="TextBox 28"/>
          <p:cNvSpPr txBox="1"/>
          <p:nvPr/>
        </p:nvSpPr>
        <p:spPr>
          <a:xfrm>
            <a:off x="9117262" y="5009641"/>
            <a:ext cx="3199697" cy="3276515"/>
          </a:xfrm>
          <a:prstGeom prst="rect">
            <a:avLst/>
          </a:prstGeom>
        </p:spPr>
        <p:txBody>
          <a:bodyPr lIns="0" tIns="0" rIns="0" bIns="0" rtlCol="0" anchor="t">
            <a:spAutoFit/>
          </a:bodyPr>
          <a:lstStyle/>
          <a:p>
            <a:pPr algn="ctr">
              <a:lnSpc>
                <a:spcPts val="3660"/>
              </a:lnSpc>
            </a:pPr>
            <a:r>
              <a:rPr lang="en-US" sz="2614">
                <a:solidFill>
                  <a:srgbClr val="100F0D"/>
                </a:solidFill>
                <a:latin typeface="Arial"/>
                <a:ea typeface="Arial"/>
                <a:cs typeface="Arial"/>
                <a:sym typeface="Arial"/>
              </a:rPr>
              <a:t>Ransomware mã hóa dữ liệu và yêu cầu tiền chuộc, trong khi các mã độc khác có thể đánh cắp thông tin hoặc gây thiệt hại cho hệ thống.</a:t>
            </a:r>
          </a:p>
        </p:txBody>
      </p:sp>
      <p:sp>
        <p:nvSpPr>
          <p:cNvPr id="29" name="TextBox 29"/>
          <p:cNvSpPr txBox="1"/>
          <p:nvPr/>
        </p:nvSpPr>
        <p:spPr>
          <a:xfrm>
            <a:off x="13876216" y="6652661"/>
            <a:ext cx="3004136" cy="527353"/>
          </a:xfrm>
          <a:prstGeom prst="rect">
            <a:avLst/>
          </a:prstGeom>
        </p:spPr>
        <p:txBody>
          <a:bodyPr lIns="0" tIns="0" rIns="0" bIns="0" rtlCol="0" anchor="t">
            <a:spAutoFit/>
          </a:bodyPr>
          <a:lstStyle/>
          <a:p>
            <a:pPr marL="0" lvl="0" indent="0" algn="ctr">
              <a:lnSpc>
                <a:spcPts val="4388"/>
              </a:lnSpc>
              <a:spcBef>
                <a:spcPct val="0"/>
              </a:spcBef>
            </a:pPr>
            <a:r>
              <a:rPr lang="en-US" sz="3179" spc="311">
                <a:solidFill>
                  <a:srgbClr val="231F20"/>
                </a:solidFill>
                <a:latin typeface="Baloo"/>
                <a:ea typeface="Baloo"/>
                <a:cs typeface="Baloo"/>
                <a:sym typeface="Baloo"/>
              </a:rPr>
              <a:t>3. HẬU QUẢ</a:t>
            </a:r>
          </a:p>
        </p:txBody>
      </p:sp>
      <p:sp>
        <p:nvSpPr>
          <p:cNvPr id="30" name="TextBox 30"/>
          <p:cNvSpPr txBox="1"/>
          <p:nvPr/>
        </p:nvSpPr>
        <p:spPr>
          <a:xfrm>
            <a:off x="13599991" y="2974010"/>
            <a:ext cx="3445761" cy="3304442"/>
          </a:xfrm>
          <a:prstGeom prst="rect">
            <a:avLst/>
          </a:prstGeom>
        </p:spPr>
        <p:txBody>
          <a:bodyPr lIns="0" tIns="0" rIns="0" bIns="0" rtlCol="0" anchor="t">
            <a:spAutoFit/>
          </a:bodyPr>
          <a:lstStyle/>
          <a:p>
            <a:pPr algn="ctr">
              <a:lnSpc>
                <a:spcPts val="3736"/>
              </a:lnSpc>
            </a:pPr>
            <a:r>
              <a:rPr lang="en-US" sz="2668">
                <a:solidFill>
                  <a:srgbClr val="100F0D"/>
                </a:solidFill>
                <a:latin typeface="Arial"/>
                <a:ea typeface="Arial"/>
                <a:cs typeface="Arial"/>
                <a:sym typeface="Arial"/>
              </a:rPr>
              <a:t>Ransomware dẫn đến mất mát dữ liệu và tổn thất tài chính, trong khi các mã độc khác có thể gây thiệt hại cho hệ thống hoặc ảnh hưởng đến hoạt động.</a:t>
            </a:r>
          </a:p>
        </p:txBody>
      </p:sp>
      <p:sp>
        <p:nvSpPr>
          <p:cNvPr id="31" name="Freeform 31"/>
          <p:cNvSpPr/>
          <p:nvPr/>
        </p:nvSpPr>
        <p:spPr>
          <a:xfrm rot="-8970905" flipH="1">
            <a:off x="6738228" y="5360724"/>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32" name="TextBox 32"/>
          <p:cNvSpPr txBox="1"/>
          <p:nvPr/>
        </p:nvSpPr>
        <p:spPr>
          <a:xfrm>
            <a:off x="17463417" y="8975397"/>
            <a:ext cx="510886"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sp>
        <p:nvSpPr>
          <p:cNvPr id="3" name="Freeform 3"/>
          <p:cNvSpPr/>
          <p:nvPr/>
        </p:nvSpPr>
        <p:spPr>
          <a:xfrm>
            <a:off x="-4134214" y="8155744"/>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AutoShape 4"/>
          <p:cNvSpPr/>
          <p:nvPr/>
        </p:nvSpPr>
        <p:spPr>
          <a:xfrm flipV="1">
            <a:off x="3590512" y="6261619"/>
            <a:ext cx="11359245" cy="38719"/>
          </a:xfrm>
          <a:prstGeom prst="line">
            <a:avLst/>
          </a:prstGeom>
          <a:ln w="19050" cap="rnd">
            <a:solidFill>
              <a:srgbClr val="000000">
                <a:alpha val="34902"/>
              </a:srgbClr>
            </a:solidFill>
            <a:prstDash val="solid"/>
            <a:headEnd type="none" w="sm" len="sm"/>
            <a:tailEnd type="none" w="sm" len="sm"/>
          </a:ln>
        </p:spPr>
        <p:txBody>
          <a:bodyPr/>
          <a:lstStyle/>
          <a:p>
            <a:endParaRPr lang="vi-VN"/>
          </a:p>
        </p:txBody>
      </p:sp>
      <p:grpSp>
        <p:nvGrpSpPr>
          <p:cNvPr id="5" name="Group 5"/>
          <p:cNvGrpSpPr/>
          <p:nvPr/>
        </p:nvGrpSpPr>
        <p:grpSpPr>
          <a:xfrm rot="12067">
            <a:off x="3374171" y="6217362"/>
            <a:ext cx="216344" cy="166688"/>
            <a:chOff x="0" y="0"/>
            <a:chExt cx="8241660" cy="6350000"/>
          </a:xfrm>
        </p:grpSpPr>
        <p:sp>
          <p:nvSpPr>
            <p:cNvPr id="6" name="Freeform 6"/>
            <p:cNvSpPr/>
            <p:nvPr/>
          </p:nvSpPr>
          <p:spPr>
            <a:xfrm>
              <a:off x="0" y="0"/>
              <a:ext cx="8241660" cy="6350000"/>
            </a:xfrm>
            <a:custGeom>
              <a:avLst/>
              <a:gdLst/>
              <a:ahLst/>
              <a:cxnLst/>
              <a:rect l="l" t="t" r="r" b="b"/>
              <a:pathLst>
                <a:path w="8241660" h="635000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9976FF"/>
            </a:solidFill>
          </p:spPr>
          <p:txBody>
            <a:bodyPr/>
            <a:lstStyle/>
            <a:p>
              <a:endParaRPr lang="vi-VN"/>
            </a:p>
          </p:txBody>
        </p:sp>
      </p:grpSp>
      <p:grpSp>
        <p:nvGrpSpPr>
          <p:cNvPr id="7" name="Group 7"/>
          <p:cNvGrpSpPr/>
          <p:nvPr/>
        </p:nvGrpSpPr>
        <p:grpSpPr>
          <a:xfrm>
            <a:off x="9533140" y="6217742"/>
            <a:ext cx="216344" cy="166688"/>
            <a:chOff x="0" y="0"/>
            <a:chExt cx="8241660" cy="6350000"/>
          </a:xfrm>
        </p:grpSpPr>
        <p:sp>
          <p:nvSpPr>
            <p:cNvPr id="8" name="Freeform 8"/>
            <p:cNvSpPr/>
            <p:nvPr/>
          </p:nvSpPr>
          <p:spPr>
            <a:xfrm>
              <a:off x="0" y="0"/>
              <a:ext cx="8241660" cy="6350000"/>
            </a:xfrm>
            <a:custGeom>
              <a:avLst/>
              <a:gdLst/>
              <a:ahLst/>
              <a:cxnLst/>
              <a:rect l="l" t="t" r="r" b="b"/>
              <a:pathLst>
                <a:path w="8241660" h="635000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F884FA"/>
            </a:solidFill>
          </p:spPr>
          <p:txBody>
            <a:bodyPr/>
            <a:lstStyle/>
            <a:p>
              <a:endParaRPr lang="vi-VN"/>
            </a:p>
          </p:txBody>
        </p:sp>
      </p:grpSp>
      <p:grpSp>
        <p:nvGrpSpPr>
          <p:cNvPr id="9" name="Group 9"/>
          <p:cNvGrpSpPr/>
          <p:nvPr/>
        </p:nvGrpSpPr>
        <p:grpSpPr>
          <a:xfrm rot="-21090">
            <a:off x="14949757" y="6177906"/>
            <a:ext cx="216344" cy="166688"/>
            <a:chOff x="0" y="0"/>
            <a:chExt cx="8241660" cy="6350000"/>
          </a:xfrm>
        </p:grpSpPr>
        <p:sp>
          <p:nvSpPr>
            <p:cNvPr id="10" name="Freeform 10"/>
            <p:cNvSpPr/>
            <p:nvPr/>
          </p:nvSpPr>
          <p:spPr>
            <a:xfrm>
              <a:off x="0" y="0"/>
              <a:ext cx="8241660" cy="6350000"/>
            </a:xfrm>
            <a:custGeom>
              <a:avLst/>
              <a:gdLst/>
              <a:ahLst/>
              <a:cxnLst/>
              <a:rect l="l" t="t" r="r" b="b"/>
              <a:pathLst>
                <a:path w="8241660" h="635000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9976FF"/>
            </a:solidFill>
          </p:spPr>
          <p:txBody>
            <a:bodyPr/>
            <a:lstStyle/>
            <a:p>
              <a:endParaRPr lang="vi-VN"/>
            </a:p>
          </p:txBody>
        </p:sp>
      </p:grpSp>
      <p:sp>
        <p:nvSpPr>
          <p:cNvPr id="11" name="Freeform 11"/>
          <p:cNvSpPr/>
          <p:nvPr/>
        </p:nvSpPr>
        <p:spPr>
          <a:xfrm>
            <a:off x="1271214" y="1483995"/>
            <a:ext cx="4422257" cy="3807529"/>
          </a:xfrm>
          <a:custGeom>
            <a:avLst/>
            <a:gdLst/>
            <a:ahLst/>
            <a:cxnLst/>
            <a:rect l="l" t="t" r="r" b="b"/>
            <a:pathLst>
              <a:path w="4422257" h="3807529">
                <a:moveTo>
                  <a:pt x="0" y="0"/>
                </a:moveTo>
                <a:lnTo>
                  <a:pt x="4422257" y="0"/>
                </a:lnTo>
                <a:lnTo>
                  <a:pt x="4422257" y="3807529"/>
                </a:lnTo>
                <a:lnTo>
                  <a:pt x="0" y="3807529"/>
                </a:lnTo>
                <a:lnTo>
                  <a:pt x="0" y="0"/>
                </a:lnTo>
                <a:close/>
              </a:path>
            </a:pathLst>
          </a:custGeom>
          <a:blipFill>
            <a:blip r:embed="rId5"/>
            <a:stretch>
              <a:fillRect l="-927" r="-927" b="-20582"/>
            </a:stretch>
          </a:blipFill>
        </p:spPr>
        <p:txBody>
          <a:bodyPr/>
          <a:lstStyle/>
          <a:p>
            <a:endParaRPr lang="vi-VN"/>
          </a:p>
        </p:txBody>
      </p:sp>
      <p:sp>
        <p:nvSpPr>
          <p:cNvPr id="12" name="Freeform 12"/>
          <p:cNvSpPr/>
          <p:nvPr/>
        </p:nvSpPr>
        <p:spPr>
          <a:xfrm>
            <a:off x="12638519" y="1483995"/>
            <a:ext cx="5015687" cy="3807529"/>
          </a:xfrm>
          <a:custGeom>
            <a:avLst/>
            <a:gdLst/>
            <a:ahLst/>
            <a:cxnLst/>
            <a:rect l="l" t="t" r="r" b="b"/>
            <a:pathLst>
              <a:path w="5015687" h="3807529">
                <a:moveTo>
                  <a:pt x="0" y="0"/>
                </a:moveTo>
                <a:lnTo>
                  <a:pt x="5015688" y="0"/>
                </a:lnTo>
                <a:lnTo>
                  <a:pt x="5015688" y="3807529"/>
                </a:lnTo>
                <a:lnTo>
                  <a:pt x="0" y="3807529"/>
                </a:lnTo>
                <a:lnTo>
                  <a:pt x="0" y="0"/>
                </a:lnTo>
                <a:close/>
              </a:path>
            </a:pathLst>
          </a:custGeom>
          <a:blipFill>
            <a:blip r:embed="rId6"/>
            <a:stretch>
              <a:fillRect/>
            </a:stretch>
          </a:blipFill>
        </p:spPr>
        <p:txBody>
          <a:bodyPr/>
          <a:lstStyle/>
          <a:p>
            <a:endParaRPr lang="vi-VN"/>
          </a:p>
        </p:txBody>
      </p:sp>
      <p:sp>
        <p:nvSpPr>
          <p:cNvPr id="13" name="Freeform 13"/>
          <p:cNvSpPr/>
          <p:nvPr/>
        </p:nvSpPr>
        <p:spPr>
          <a:xfrm>
            <a:off x="6680673" y="1483995"/>
            <a:ext cx="5168706" cy="3807529"/>
          </a:xfrm>
          <a:custGeom>
            <a:avLst/>
            <a:gdLst/>
            <a:ahLst/>
            <a:cxnLst/>
            <a:rect l="l" t="t" r="r" b="b"/>
            <a:pathLst>
              <a:path w="5168706" h="3807529">
                <a:moveTo>
                  <a:pt x="0" y="0"/>
                </a:moveTo>
                <a:lnTo>
                  <a:pt x="5168707" y="0"/>
                </a:lnTo>
                <a:lnTo>
                  <a:pt x="5168707" y="3807529"/>
                </a:lnTo>
                <a:lnTo>
                  <a:pt x="0" y="3807529"/>
                </a:lnTo>
                <a:lnTo>
                  <a:pt x="0" y="0"/>
                </a:lnTo>
                <a:close/>
              </a:path>
            </a:pathLst>
          </a:custGeom>
          <a:blipFill>
            <a:blip r:embed="rId7"/>
            <a:stretch>
              <a:fillRect l="-1829" r="-26462" b="-4965"/>
            </a:stretch>
          </a:blipFill>
        </p:spPr>
        <p:txBody>
          <a:bodyPr/>
          <a:lstStyle/>
          <a:p>
            <a:endParaRPr lang="vi-VN"/>
          </a:p>
        </p:txBody>
      </p:sp>
      <p:sp>
        <p:nvSpPr>
          <p:cNvPr id="14" name="TextBox 14"/>
          <p:cNvSpPr txBox="1"/>
          <p:nvPr/>
        </p:nvSpPr>
        <p:spPr>
          <a:xfrm>
            <a:off x="873559" y="430530"/>
            <a:ext cx="13161442" cy="1015365"/>
          </a:xfrm>
          <a:prstGeom prst="rect">
            <a:avLst/>
          </a:prstGeom>
        </p:spPr>
        <p:txBody>
          <a:bodyPr lIns="0" tIns="0" rIns="0" bIns="0" rtlCol="0" anchor="t">
            <a:spAutoFit/>
          </a:bodyPr>
          <a:lstStyle/>
          <a:p>
            <a:pPr algn="l">
              <a:lnSpc>
                <a:spcPts val="8280"/>
              </a:lnSpc>
            </a:pPr>
            <a:r>
              <a:rPr lang="en-US" sz="6000" spc="588">
                <a:solidFill>
                  <a:srgbClr val="231F20"/>
                </a:solidFill>
                <a:latin typeface="Baloo"/>
                <a:ea typeface="Baloo"/>
                <a:cs typeface="Baloo"/>
                <a:sym typeface="Baloo"/>
              </a:rPr>
              <a:t>2.4 LỊCH SỬ HÌNH THÀNH</a:t>
            </a:r>
          </a:p>
        </p:txBody>
      </p:sp>
      <p:sp>
        <p:nvSpPr>
          <p:cNvPr id="15" name="TextBox 15"/>
          <p:cNvSpPr txBox="1"/>
          <p:nvPr/>
        </p:nvSpPr>
        <p:spPr>
          <a:xfrm>
            <a:off x="17498797" y="8975397"/>
            <a:ext cx="440125"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5</a:t>
            </a:r>
          </a:p>
        </p:txBody>
      </p:sp>
      <p:sp>
        <p:nvSpPr>
          <p:cNvPr id="16" name="TextBox 16"/>
          <p:cNvSpPr txBox="1"/>
          <p:nvPr/>
        </p:nvSpPr>
        <p:spPr>
          <a:xfrm>
            <a:off x="1777847" y="5533013"/>
            <a:ext cx="3192064" cy="476497"/>
          </a:xfrm>
          <a:prstGeom prst="rect">
            <a:avLst/>
          </a:prstGeom>
        </p:spPr>
        <p:txBody>
          <a:bodyPr lIns="0" tIns="0" rIns="0" bIns="0" rtlCol="0" anchor="t">
            <a:spAutoFit/>
          </a:bodyPr>
          <a:lstStyle/>
          <a:p>
            <a:pPr algn="ctr">
              <a:lnSpc>
                <a:spcPts val="3919"/>
              </a:lnSpc>
            </a:pPr>
            <a:r>
              <a:rPr lang="en-US" sz="2799" b="1">
                <a:solidFill>
                  <a:srgbClr val="000000"/>
                </a:solidFill>
                <a:latin typeface="Open Sauce Bold"/>
                <a:ea typeface="Open Sauce Bold"/>
                <a:cs typeface="Open Sauce Bold"/>
                <a:sym typeface="Open Sauce Bold"/>
              </a:rPr>
              <a:t>1989</a:t>
            </a:r>
          </a:p>
        </p:txBody>
      </p:sp>
      <p:sp>
        <p:nvSpPr>
          <p:cNvPr id="17" name="TextBox 17"/>
          <p:cNvSpPr txBox="1"/>
          <p:nvPr/>
        </p:nvSpPr>
        <p:spPr>
          <a:xfrm>
            <a:off x="8045280" y="5417395"/>
            <a:ext cx="3192064" cy="476497"/>
          </a:xfrm>
          <a:prstGeom prst="rect">
            <a:avLst/>
          </a:prstGeom>
        </p:spPr>
        <p:txBody>
          <a:bodyPr lIns="0" tIns="0" rIns="0" bIns="0" rtlCol="0" anchor="t">
            <a:spAutoFit/>
          </a:bodyPr>
          <a:lstStyle/>
          <a:p>
            <a:pPr algn="ctr">
              <a:lnSpc>
                <a:spcPts val="3919"/>
              </a:lnSpc>
            </a:pPr>
            <a:r>
              <a:rPr lang="en-US" sz="2799" b="1">
                <a:solidFill>
                  <a:srgbClr val="000000"/>
                </a:solidFill>
                <a:latin typeface="Open Sauce Bold"/>
                <a:ea typeface="Open Sauce Bold"/>
                <a:cs typeface="Open Sauce Bold"/>
                <a:sym typeface="Open Sauce Bold"/>
              </a:rPr>
              <a:t>2010</a:t>
            </a:r>
          </a:p>
        </p:txBody>
      </p:sp>
      <p:sp>
        <p:nvSpPr>
          <p:cNvPr id="18" name="TextBox 18"/>
          <p:cNvSpPr txBox="1"/>
          <p:nvPr/>
        </p:nvSpPr>
        <p:spPr>
          <a:xfrm>
            <a:off x="13279010" y="5533013"/>
            <a:ext cx="3192064" cy="476497"/>
          </a:xfrm>
          <a:prstGeom prst="rect">
            <a:avLst/>
          </a:prstGeom>
        </p:spPr>
        <p:txBody>
          <a:bodyPr lIns="0" tIns="0" rIns="0" bIns="0" rtlCol="0" anchor="t">
            <a:spAutoFit/>
          </a:bodyPr>
          <a:lstStyle/>
          <a:p>
            <a:pPr algn="ctr">
              <a:lnSpc>
                <a:spcPts val="3919"/>
              </a:lnSpc>
            </a:pPr>
            <a:r>
              <a:rPr lang="en-US" sz="2799" b="1">
                <a:solidFill>
                  <a:srgbClr val="000000"/>
                </a:solidFill>
                <a:latin typeface="Open Sauce Bold"/>
                <a:ea typeface="Open Sauce Bold"/>
                <a:cs typeface="Open Sauce Bold"/>
                <a:sym typeface="Open Sauce Bold"/>
              </a:rPr>
              <a:t>Hiện nay</a:t>
            </a:r>
          </a:p>
        </p:txBody>
      </p:sp>
      <p:sp>
        <p:nvSpPr>
          <p:cNvPr id="19" name="TextBox 19"/>
          <p:cNvSpPr txBox="1"/>
          <p:nvPr/>
        </p:nvSpPr>
        <p:spPr>
          <a:xfrm>
            <a:off x="873559" y="6700183"/>
            <a:ext cx="5217569" cy="2290661"/>
          </a:xfrm>
          <a:prstGeom prst="rect">
            <a:avLst/>
          </a:prstGeom>
        </p:spPr>
        <p:txBody>
          <a:bodyPr lIns="0" tIns="0" rIns="0" bIns="0" rtlCol="0" anchor="t">
            <a:spAutoFit/>
          </a:bodyPr>
          <a:lstStyle/>
          <a:p>
            <a:pPr algn="ctr">
              <a:lnSpc>
                <a:spcPts val="4480"/>
              </a:lnSpc>
            </a:pPr>
            <a:r>
              <a:rPr lang="en-US" sz="3200">
                <a:solidFill>
                  <a:srgbClr val="000000"/>
                </a:solidFill>
                <a:latin typeface="Arial"/>
                <a:ea typeface="Arial"/>
                <a:cs typeface="Arial"/>
                <a:sym typeface="Arial"/>
              </a:rPr>
              <a:t> PC Cyborg do Joseph Popp phát triển và được phát tán qua đĩa cho các nhà nghiên cứu AIDS</a:t>
            </a:r>
          </a:p>
        </p:txBody>
      </p:sp>
      <p:sp>
        <p:nvSpPr>
          <p:cNvPr id="20" name="TextBox 20"/>
          <p:cNvSpPr txBox="1"/>
          <p:nvPr/>
        </p:nvSpPr>
        <p:spPr>
          <a:xfrm>
            <a:off x="7330469" y="6652040"/>
            <a:ext cx="4621686" cy="2447182"/>
          </a:xfrm>
          <a:prstGeom prst="rect">
            <a:avLst/>
          </a:prstGeom>
        </p:spPr>
        <p:txBody>
          <a:bodyPr lIns="0" tIns="0" rIns="0" bIns="0" rtlCol="0" anchor="t">
            <a:spAutoFit/>
          </a:bodyPr>
          <a:lstStyle/>
          <a:p>
            <a:pPr algn="ctr">
              <a:lnSpc>
                <a:spcPts val="4759"/>
              </a:lnSpc>
            </a:pPr>
            <a:r>
              <a:rPr lang="en-US" sz="3399">
                <a:solidFill>
                  <a:srgbClr val="000000"/>
                </a:solidFill>
                <a:latin typeface="Arial"/>
                <a:ea typeface="Arial"/>
                <a:cs typeface="Arial"/>
                <a:sym typeface="Arial"/>
              </a:rPr>
              <a:t>Ransomware trở nên phức tạp hơn nhờ công nghệ mã hóa mạnh như RSA và AES</a:t>
            </a:r>
          </a:p>
        </p:txBody>
      </p:sp>
      <p:sp>
        <p:nvSpPr>
          <p:cNvPr id="21" name="TextBox 21"/>
          <p:cNvSpPr txBox="1"/>
          <p:nvPr/>
        </p:nvSpPr>
        <p:spPr>
          <a:xfrm>
            <a:off x="12743666" y="6652040"/>
            <a:ext cx="4975194" cy="2447182"/>
          </a:xfrm>
          <a:prstGeom prst="rect">
            <a:avLst/>
          </a:prstGeom>
        </p:spPr>
        <p:txBody>
          <a:bodyPr lIns="0" tIns="0" rIns="0" bIns="0" rtlCol="0" anchor="t">
            <a:spAutoFit/>
          </a:bodyPr>
          <a:lstStyle/>
          <a:p>
            <a:pPr algn="ctr">
              <a:lnSpc>
                <a:spcPts val="4759"/>
              </a:lnSpc>
            </a:pPr>
            <a:r>
              <a:rPr lang="en-US" sz="3399">
                <a:solidFill>
                  <a:srgbClr val="000000"/>
                </a:solidFill>
                <a:latin typeface="Arial"/>
                <a:ea typeface="Arial"/>
                <a:cs typeface="Arial"/>
                <a:sym typeface="Arial"/>
              </a:rPr>
              <a:t>Các biến thể ransomware tấn công nhiều mục tiêu và yêu cầu tiền chuộc bằng tiền mã hóa.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vi-VN"/>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vi-VN"/>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8" name="Group 8"/>
          <p:cNvGrpSpPr/>
          <p:nvPr/>
        </p:nvGrpSpPr>
        <p:grpSpPr>
          <a:xfrm>
            <a:off x="2163000" y="3442596"/>
            <a:ext cx="4473739" cy="636802"/>
            <a:chOff x="0" y="0"/>
            <a:chExt cx="1178269" cy="167717"/>
          </a:xfrm>
        </p:grpSpPr>
        <p:sp>
          <p:nvSpPr>
            <p:cNvPr id="9" name="Freeform 9"/>
            <p:cNvSpPr/>
            <p:nvPr/>
          </p:nvSpPr>
          <p:spPr>
            <a:xfrm>
              <a:off x="0" y="0"/>
              <a:ext cx="1178269" cy="167717"/>
            </a:xfrm>
            <a:custGeom>
              <a:avLst/>
              <a:gdLst/>
              <a:ahLst/>
              <a:cxnLst/>
              <a:rect l="l" t="t" r="r" b="b"/>
              <a:pathLst>
                <a:path w="1178269" h="167717">
                  <a:moveTo>
                    <a:pt x="0" y="0"/>
                  </a:moveTo>
                  <a:lnTo>
                    <a:pt x="1178269" y="0"/>
                  </a:lnTo>
                  <a:lnTo>
                    <a:pt x="1178269" y="167717"/>
                  </a:lnTo>
                  <a:lnTo>
                    <a:pt x="0" y="167717"/>
                  </a:lnTo>
                  <a:close/>
                </a:path>
              </a:pathLst>
            </a:custGeom>
            <a:solidFill>
              <a:srgbClr val="1A1A1A"/>
            </a:solidFill>
          </p:spPr>
          <p:txBody>
            <a:bodyPr/>
            <a:lstStyle/>
            <a:p>
              <a:endParaRPr lang="vi-VN"/>
            </a:p>
          </p:txBody>
        </p:sp>
        <p:sp>
          <p:nvSpPr>
            <p:cNvPr id="10" name="TextBox 10"/>
            <p:cNvSpPr txBox="1"/>
            <p:nvPr/>
          </p:nvSpPr>
          <p:spPr>
            <a:xfrm>
              <a:off x="0" y="-57150"/>
              <a:ext cx="1178269" cy="224867"/>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Locker Ransomware</a:t>
              </a:r>
            </a:p>
          </p:txBody>
        </p:sp>
      </p:grpSp>
      <p:sp>
        <p:nvSpPr>
          <p:cNvPr id="11" name="TextBox 11"/>
          <p:cNvSpPr txBox="1"/>
          <p:nvPr/>
        </p:nvSpPr>
        <p:spPr>
          <a:xfrm>
            <a:off x="3090017" y="1546621"/>
            <a:ext cx="11436302" cy="1014663"/>
          </a:xfrm>
          <a:prstGeom prst="rect">
            <a:avLst/>
          </a:prstGeom>
        </p:spPr>
        <p:txBody>
          <a:bodyPr lIns="0" tIns="0" rIns="0" bIns="0" rtlCol="0" anchor="t">
            <a:spAutoFit/>
          </a:bodyPr>
          <a:lstStyle/>
          <a:p>
            <a:pPr algn="ctr">
              <a:lnSpc>
                <a:spcPts val="8322"/>
              </a:lnSpc>
            </a:pPr>
            <a:r>
              <a:rPr lang="en-US" sz="6030" b="1" spc="591">
                <a:solidFill>
                  <a:srgbClr val="FFFFFF"/>
                </a:solidFill>
                <a:latin typeface="Oswald Bold"/>
                <a:ea typeface="Oswald Bold"/>
                <a:cs typeface="Oswald Bold"/>
                <a:sym typeface="Oswald Bold"/>
              </a:rPr>
              <a:t>2.5 PHÂN LOẠI RANSOIMWARE</a:t>
            </a:r>
          </a:p>
        </p:txBody>
      </p:sp>
      <p:grpSp>
        <p:nvGrpSpPr>
          <p:cNvPr id="12" name="Group 12"/>
          <p:cNvGrpSpPr/>
          <p:nvPr/>
        </p:nvGrpSpPr>
        <p:grpSpPr>
          <a:xfrm>
            <a:off x="6893475" y="3510391"/>
            <a:ext cx="9034431" cy="2808103"/>
            <a:chOff x="0" y="0"/>
            <a:chExt cx="1744696" cy="542290"/>
          </a:xfrm>
        </p:grpSpPr>
        <p:sp>
          <p:nvSpPr>
            <p:cNvPr id="13" name="Freeform 13"/>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vi-VN"/>
            </a:p>
          </p:txBody>
        </p:sp>
        <p:sp>
          <p:nvSpPr>
            <p:cNvPr id="14" name="TextBox 14"/>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1410691" y="6504266"/>
            <a:ext cx="4473739" cy="636802"/>
            <a:chOff x="0" y="0"/>
            <a:chExt cx="1178269" cy="167717"/>
          </a:xfrm>
        </p:grpSpPr>
        <p:sp>
          <p:nvSpPr>
            <p:cNvPr id="16" name="Freeform 16"/>
            <p:cNvSpPr/>
            <p:nvPr/>
          </p:nvSpPr>
          <p:spPr>
            <a:xfrm>
              <a:off x="0" y="0"/>
              <a:ext cx="1178269" cy="167717"/>
            </a:xfrm>
            <a:custGeom>
              <a:avLst/>
              <a:gdLst/>
              <a:ahLst/>
              <a:cxnLst/>
              <a:rect l="l" t="t" r="r" b="b"/>
              <a:pathLst>
                <a:path w="1178269" h="167717">
                  <a:moveTo>
                    <a:pt x="0" y="0"/>
                  </a:moveTo>
                  <a:lnTo>
                    <a:pt x="1178269" y="0"/>
                  </a:lnTo>
                  <a:lnTo>
                    <a:pt x="1178269" y="167717"/>
                  </a:lnTo>
                  <a:lnTo>
                    <a:pt x="0" y="167717"/>
                  </a:lnTo>
                  <a:close/>
                </a:path>
              </a:pathLst>
            </a:custGeom>
            <a:solidFill>
              <a:srgbClr val="1A1A1A"/>
            </a:solidFill>
          </p:spPr>
          <p:txBody>
            <a:bodyPr/>
            <a:lstStyle/>
            <a:p>
              <a:endParaRPr lang="vi-VN"/>
            </a:p>
          </p:txBody>
        </p:sp>
        <p:sp>
          <p:nvSpPr>
            <p:cNvPr id="17" name="TextBox 17"/>
            <p:cNvSpPr txBox="1"/>
            <p:nvPr/>
          </p:nvSpPr>
          <p:spPr>
            <a:xfrm>
              <a:off x="0" y="-57150"/>
              <a:ext cx="1178269" cy="224867"/>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Crypto Ransomware</a:t>
              </a:r>
            </a:p>
          </p:txBody>
        </p:sp>
      </p:grpSp>
      <p:grpSp>
        <p:nvGrpSpPr>
          <p:cNvPr id="18" name="Group 18"/>
          <p:cNvGrpSpPr/>
          <p:nvPr/>
        </p:nvGrpSpPr>
        <p:grpSpPr>
          <a:xfrm>
            <a:off x="-1809765" y="702288"/>
            <a:ext cx="9034431" cy="2808103"/>
            <a:chOff x="0" y="0"/>
            <a:chExt cx="1744696" cy="542290"/>
          </a:xfrm>
        </p:grpSpPr>
        <p:sp>
          <p:nvSpPr>
            <p:cNvPr id="19" name="Freeform 19"/>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vi-VN"/>
            </a:p>
          </p:txBody>
        </p:sp>
        <p:sp>
          <p:nvSpPr>
            <p:cNvPr id="20" name="TextBox 20"/>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1" name="Freeform 21"/>
          <p:cNvSpPr/>
          <p:nvPr/>
        </p:nvSpPr>
        <p:spPr>
          <a:xfrm>
            <a:off x="2163000" y="4104799"/>
            <a:ext cx="4473739" cy="2399468"/>
          </a:xfrm>
          <a:custGeom>
            <a:avLst/>
            <a:gdLst/>
            <a:ahLst/>
            <a:cxnLst/>
            <a:rect l="l" t="t" r="r" b="b"/>
            <a:pathLst>
              <a:path w="4473739" h="2399468">
                <a:moveTo>
                  <a:pt x="0" y="0"/>
                </a:moveTo>
                <a:lnTo>
                  <a:pt x="4473739" y="0"/>
                </a:lnTo>
                <a:lnTo>
                  <a:pt x="4473739" y="2399467"/>
                </a:lnTo>
                <a:lnTo>
                  <a:pt x="0" y="2399467"/>
                </a:lnTo>
                <a:lnTo>
                  <a:pt x="0" y="0"/>
                </a:lnTo>
                <a:close/>
              </a:path>
            </a:pathLst>
          </a:custGeom>
          <a:blipFill>
            <a:blip r:embed="rId5"/>
            <a:stretch>
              <a:fillRect t="-64145" b="-64145"/>
            </a:stretch>
          </a:blipFill>
        </p:spPr>
        <p:txBody>
          <a:bodyPr/>
          <a:lstStyle/>
          <a:p>
            <a:endParaRPr lang="vi-VN"/>
          </a:p>
        </p:txBody>
      </p:sp>
      <p:sp>
        <p:nvSpPr>
          <p:cNvPr id="22" name="Freeform 22"/>
          <p:cNvSpPr/>
          <p:nvPr/>
        </p:nvSpPr>
        <p:spPr>
          <a:xfrm>
            <a:off x="11432429" y="7141068"/>
            <a:ext cx="4495477" cy="2548464"/>
          </a:xfrm>
          <a:custGeom>
            <a:avLst/>
            <a:gdLst/>
            <a:ahLst/>
            <a:cxnLst/>
            <a:rect l="l" t="t" r="r" b="b"/>
            <a:pathLst>
              <a:path w="4495477" h="2548464">
                <a:moveTo>
                  <a:pt x="0" y="0"/>
                </a:moveTo>
                <a:lnTo>
                  <a:pt x="4495478" y="0"/>
                </a:lnTo>
                <a:lnTo>
                  <a:pt x="4495478" y="2548465"/>
                </a:lnTo>
                <a:lnTo>
                  <a:pt x="0" y="2548465"/>
                </a:lnTo>
                <a:lnTo>
                  <a:pt x="0" y="0"/>
                </a:lnTo>
                <a:close/>
              </a:path>
            </a:pathLst>
          </a:custGeom>
          <a:blipFill>
            <a:blip r:embed="rId6"/>
            <a:stretch>
              <a:fillRect t="-16299" b="-16299"/>
            </a:stretch>
          </a:blipFill>
        </p:spPr>
        <p:txBody>
          <a:bodyPr/>
          <a:lstStyle/>
          <a:p>
            <a:endParaRPr lang="vi-VN"/>
          </a:p>
        </p:txBody>
      </p:sp>
      <p:sp>
        <p:nvSpPr>
          <p:cNvPr id="23" name="TextBox 23"/>
          <p:cNvSpPr txBox="1"/>
          <p:nvPr/>
        </p:nvSpPr>
        <p:spPr>
          <a:xfrm>
            <a:off x="6917346" y="3535771"/>
            <a:ext cx="8967085" cy="2785714"/>
          </a:xfrm>
          <a:prstGeom prst="rect">
            <a:avLst/>
          </a:prstGeom>
        </p:spPr>
        <p:txBody>
          <a:bodyPr lIns="0" tIns="0" rIns="0" bIns="0" rtlCol="0" anchor="t">
            <a:spAutoFit/>
          </a:bodyPr>
          <a:lstStyle/>
          <a:p>
            <a:pPr marL="499853" lvl="1" indent="-249926" algn="l">
              <a:lnSpc>
                <a:spcPts val="3194"/>
              </a:lnSpc>
              <a:buFont typeface="Arial"/>
              <a:buChar char="•"/>
            </a:pPr>
            <a:r>
              <a:rPr lang="en-US" sz="2315" spc="226">
                <a:solidFill>
                  <a:srgbClr val="231F20"/>
                </a:solidFill>
                <a:latin typeface="DM Sans"/>
                <a:ea typeface="DM Sans"/>
                <a:cs typeface="DM Sans"/>
                <a:sym typeface="DM Sans"/>
              </a:rPr>
              <a:t>Ransomware này tập trung vào việc mã hóa dữ liệu quan trọng của nạn nhân, khiến họ không thể truy cập và sử dụng dữ liệu mà không có khóa giải mã. Chỉ khi trả tiền chuộc, nạn nhân mới có cơ hội nhận lại quyền truy cập.</a:t>
            </a:r>
          </a:p>
          <a:p>
            <a:pPr marL="499853" lvl="1" indent="-249926" algn="l">
              <a:lnSpc>
                <a:spcPts val="3194"/>
              </a:lnSpc>
              <a:buFont typeface="Arial"/>
              <a:buChar char="•"/>
            </a:pPr>
            <a:r>
              <a:rPr lang="en-US" sz="2315" spc="226">
                <a:solidFill>
                  <a:srgbClr val="231F20"/>
                </a:solidFill>
                <a:latin typeface="DM Sans"/>
                <a:ea typeface="DM Sans"/>
                <a:cs typeface="DM Sans"/>
                <a:sym typeface="DM Sans"/>
              </a:rPr>
              <a:t>Mục tiêu: Tài liệu cá nhân, tệp kinh doanh quan trọng, và cơ sở dữ liệu.</a:t>
            </a:r>
          </a:p>
        </p:txBody>
      </p:sp>
      <p:grpSp>
        <p:nvGrpSpPr>
          <p:cNvPr id="24" name="Group 24"/>
          <p:cNvGrpSpPr/>
          <p:nvPr/>
        </p:nvGrpSpPr>
        <p:grpSpPr>
          <a:xfrm>
            <a:off x="2376260" y="6881429"/>
            <a:ext cx="9034431" cy="2808103"/>
            <a:chOff x="0" y="0"/>
            <a:chExt cx="1744696" cy="542290"/>
          </a:xfrm>
        </p:grpSpPr>
        <p:sp>
          <p:nvSpPr>
            <p:cNvPr id="25" name="Freeform 25"/>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vi-VN"/>
            </a:p>
          </p:txBody>
        </p:sp>
        <p:sp>
          <p:nvSpPr>
            <p:cNvPr id="26" name="TextBox 26"/>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2402262" y="7032367"/>
            <a:ext cx="9030168" cy="2385558"/>
          </a:xfrm>
          <a:prstGeom prst="rect">
            <a:avLst/>
          </a:prstGeom>
        </p:spPr>
        <p:txBody>
          <a:bodyPr lIns="0" tIns="0" rIns="0" bIns="0" rtlCol="0" anchor="t">
            <a:spAutoFit/>
          </a:bodyPr>
          <a:lstStyle/>
          <a:p>
            <a:pPr marL="500601" lvl="1" indent="-250300" algn="l">
              <a:lnSpc>
                <a:spcPts val="3199"/>
              </a:lnSpc>
              <a:buFont typeface="Arial"/>
              <a:buChar char="•"/>
            </a:pPr>
            <a:r>
              <a:rPr lang="en-US" sz="2318" spc="227">
                <a:solidFill>
                  <a:srgbClr val="231F20"/>
                </a:solidFill>
                <a:latin typeface="DM Sans"/>
                <a:ea typeface="DM Sans"/>
                <a:cs typeface="DM Sans"/>
                <a:sym typeface="DM Sans"/>
              </a:rPr>
              <a:t>Ransomware này không mã hóa dữ liệu nhưng khóa hoàn toàn quyền truy cập vào thiết bị của nạn nhân, ngăn không cho họ sử dụng máy tính hoặc thiết bị cho đến khi thanh toán tiền chuộc.</a:t>
            </a:r>
          </a:p>
          <a:p>
            <a:pPr marL="500601" lvl="1" indent="-250300" algn="l">
              <a:lnSpc>
                <a:spcPts val="3199"/>
              </a:lnSpc>
              <a:buFont typeface="Arial"/>
              <a:buChar char="•"/>
            </a:pPr>
            <a:r>
              <a:rPr lang="en-US" sz="2318" spc="227">
                <a:solidFill>
                  <a:srgbClr val="231F20"/>
                </a:solidFill>
                <a:latin typeface="DM Sans"/>
                <a:ea typeface="DM Sans"/>
                <a:cs typeface="DM Sans"/>
                <a:sym typeface="DM Sans"/>
              </a:rPr>
              <a:t>Mục tiêu: Máy tính cá nhân, thiết bị di động, và hệ thống điều khiển.</a:t>
            </a:r>
          </a:p>
        </p:txBody>
      </p:sp>
      <p:sp>
        <p:nvSpPr>
          <p:cNvPr id="28" name="TextBox 28"/>
          <p:cNvSpPr txBox="1"/>
          <p:nvPr/>
        </p:nvSpPr>
        <p:spPr>
          <a:xfrm>
            <a:off x="17483644" y="8975397"/>
            <a:ext cx="470432" cy="1126774"/>
          </a:xfrm>
          <a:prstGeom prst="rect">
            <a:avLst/>
          </a:prstGeom>
        </p:spPr>
        <p:txBody>
          <a:bodyPr lIns="0" tIns="0" rIns="0" bIns="0" rtlCol="0" anchor="t">
            <a:spAutoFit/>
          </a:bodyPr>
          <a:lstStyle/>
          <a:p>
            <a:pPr algn="ctr">
              <a:lnSpc>
                <a:spcPts val="9292"/>
              </a:lnSpc>
            </a:pPr>
            <a:r>
              <a:rPr lang="en-US" sz="6637">
                <a:solidFill>
                  <a:srgbClr val="000000"/>
                </a:solidFill>
                <a:latin typeface="Baloo"/>
                <a:ea typeface="Baloo"/>
                <a:cs typeface="Baloo"/>
                <a:sym typeface="Baloo"/>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1523</Words>
  <Application>Microsoft Office PowerPoint</Application>
  <PresentationFormat>Custom</PresentationFormat>
  <Paragraphs>153</Paragraphs>
  <Slides>22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Calibri</vt:lpstr>
      <vt:lpstr>Baloo</vt:lpstr>
      <vt:lpstr>Open Sans Bold</vt:lpstr>
      <vt:lpstr>DM Sans Italics</vt:lpstr>
      <vt:lpstr>Arial Italics</vt:lpstr>
      <vt:lpstr>DM Sans Bold</vt:lpstr>
      <vt:lpstr>Arial Bold</vt:lpstr>
      <vt:lpstr>DM Sans</vt:lpstr>
      <vt:lpstr>Arial</vt:lpstr>
      <vt:lpstr>Open Sauce Bold</vt:lpstr>
      <vt:lpstr>Montserrat Classic Bold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MÃ ĐỘC</dc:title>
  <cp:lastModifiedBy>Nhật Vũ</cp:lastModifiedBy>
  <cp:revision>3</cp:revision>
  <dcterms:created xsi:type="dcterms:W3CDTF">2006-08-16T00:00:00Z</dcterms:created>
  <dcterms:modified xsi:type="dcterms:W3CDTF">2024-12-30T06:19:35Z</dcterms:modified>
  <dc:identifier>DAGYuEV5azE</dc:identifier>
</cp:coreProperties>
</file>